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61" r:id="rId2"/>
    <p:sldId id="271" r:id="rId3"/>
    <p:sldId id="272" r:id="rId4"/>
    <p:sldId id="287" r:id="rId5"/>
    <p:sldId id="285" r:id="rId6"/>
    <p:sldId id="277" r:id="rId7"/>
    <p:sldId id="280" r:id="rId8"/>
    <p:sldId id="288" r:id="rId9"/>
    <p:sldId id="286" r:id="rId10"/>
    <p:sldId id="282" r:id="rId11"/>
    <p:sldId id="283" r:id="rId12"/>
    <p:sldId id="284" r:id="rId13"/>
  </p:sldIdLst>
  <p:sldSz cx="12192000" cy="6858000"/>
  <p:notesSz cx="6805613" cy="9944100"/>
  <p:defaultTextStyle>
    <a:defPPr>
      <a:defRPr lang="en-US"/>
    </a:defPPr>
    <a:lvl1pPr marL="216000" indent="-216000" algn="l" defTabSz="914400" rtl="0" eaLnBrk="1" latinLnBrk="0" hangingPunct="1">
      <a:lnSpc>
        <a:spcPct val="104000"/>
      </a:lnSpc>
      <a:spcBef>
        <a:spcPts val="0"/>
      </a:spcBef>
      <a:spcAft>
        <a:spcPts val="300"/>
      </a:spcAft>
      <a:buClr>
        <a:schemeClr val="accent3"/>
      </a:buClr>
      <a:buFont typeface="Verdana" panose="020B0604030504040204" pitchFamily="34" charset="0"/>
      <a:buChar char="•"/>
      <a:defRPr sz="1600" kern="1200">
        <a:solidFill>
          <a:schemeClr val="tx2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432000" indent="-216000" algn="l" defTabSz="914400" rtl="0" eaLnBrk="1" latinLnBrk="0" hangingPunct="1">
      <a:lnSpc>
        <a:spcPct val="104000"/>
      </a:lnSpc>
      <a:spcBef>
        <a:spcPts val="0"/>
      </a:spcBef>
      <a:spcAft>
        <a:spcPts val="300"/>
      </a:spcAft>
      <a:buClr>
        <a:schemeClr val="accent3"/>
      </a:buClr>
      <a:buFont typeface="Verdana" panose="020B0604030504040204" pitchFamily="34" charset="0"/>
      <a:buChar char="•"/>
      <a:defRPr sz="1600" kern="1200">
        <a:solidFill>
          <a:schemeClr val="tx2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0" indent="0" algn="l" defTabSz="914400" rtl="0" eaLnBrk="1" latinLnBrk="0" hangingPunct="1">
      <a:lnSpc>
        <a:spcPct val="100000"/>
      </a:lnSpc>
      <a:spcBef>
        <a:spcPts val="0"/>
      </a:spcBef>
      <a:spcAft>
        <a:spcPts val="600"/>
      </a:spcAft>
      <a:buFont typeface="Calibri" panose="020F0502020204030204" pitchFamily="34" charset="0"/>
      <a:buChar char="​"/>
      <a:defRPr sz="1600" kern="1200">
        <a:solidFill>
          <a:schemeClr val="tx2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0" indent="0" algn="l" defTabSz="914400" rtl="0" eaLnBrk="1" latinLnBrk="0" hangingPunct="1">
      <a:lnSpc>
        <a:spcPct val="104000"/>
      </a:lnSpc>
      <a:spcBef>
        <a:spcPts val="600"/>
      </a:spcBef>
      <a:spcAft>
        <a:spcPts val="0"/>
      </a:spcAft>
      <a:buFont typeface="Calibri" panose="020F0502020204030204" pitchFamily="34" charset="0"/>
      <a:buChar char="​"/>
      <a:defRPr sz="1600" b="1" kern="1200">
        <a:solidFill>
          <a:schemeClr val="tx2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0" indent="0" algn="l" defTabSz="914400" rtl="0" eaLnBrk="1" latinLnBrk="0" hangingPunct="1">
      <a:lnSpc>
        <a:spcPct val="100000"/>
      </a:lnSpc>
      <a:spcBef>
        <a:spcPts val="600"/>
      </a:spcBef>
      <a:spcAft>
        <a:spcPts val="0"/>
      </a:spcAft>
      <a:buFont typeface="Calibri" panose="020F0502020204030204" pitchFamily="34" charset="0"/>
      <a:buChar char="​"/>
      <a:defRPr sz="2400" b="1" kern="1200">
        <a:solidFill>
          <a:schemeClr val="tx2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0" indent="0" algn="l" defTabSz="914400" rtl="0" eaLnBrk="1" latinLnBrk="0" hangingPunct="1">
      <a:lnSpc>
        <a:spcPct val="100000"/>
      </a:lnSpc>
      <a:spcBef>
        <a:spcPts val="0"/>
      </a:spcBef>
      <a:buFont typeface="Calibri" panose="020F0502020204030204" pitchFamily="34" charset="0"/>
      <a:buChar char="​"/>
      <a:defRPr sz="4600" b="1" kern="1200">
        <a:solidFill>
          <a:schemeClr val="tx2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6pPr>
    <a:lvl7pPr marL="0" indent="0" algn="l" defTabSz="914400" rtl="0" eaLnBrk="1" latinLnBrk="0" hangingPunct="1">
      <a:lnSpc>
        <a:spcPct val="100000"/>
      </a:lnSpc>
      <a:spcBef>
        <a:spcPts val="0"/>
      </a:spcBef>
      <a:buFont typeface="Calibri" panose="020F0502020204030204" pitchFamily="34" charset="0"/>
      <a:buChar char="​"/>
      <a:defRPr sz="10000" b="1" kern="1200" baseline="0">
        <a:solidFill>
          <a:schemeClr val="tx2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7pPr>
    <a:lvl8pPr marL="0" indent="0" algn="l" defTabSz="914400" rtl="0" eaLnBrk="1" latinLnBrk="0" hangingPunct="1">
      <a:lnSpc>
        <a:spcPct val="100000"/>
      </a:lnSpc>
      <a:spcBef>
        <a:spcPts val="0"/>
      </a:spcBef>
      <a:spcAft>
        <a:spcPts val="300"/>
      </a:spcAft>
      <a:buFont typeface="Calibri" panose="020F0502020204030204" pitchFamily="34" charset="0"/>
      <a:buChar char="​"/>
      <a:defRPr sz="950" kern="1200">
        <a:solidFill>
          <a:srgbClr val="7C6E64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8pPr>
    <a:lvl9pPr marL="0" indent="0" algn="l" defTabSz="914400" rtl="0" eaLnBrk="1" latinLnBrk="0" hangingPunct="1">
      <a:lnSpc>
        <a:spcPct val="100000"/>
      </a:lnSpc>
      <a:spcBef>
        <a:spcPts val="0"/>
      </a:spcBef>
      <a:spcAft>
        <a:spcPts val="300"/>
      </a:spcAft>
      <a:buFont typeface="Calibri" panose="020F0502020204030204" pitchFamily="34" charset="0"/>
      <a:buChar char="​"/>
      <a:defRPr sz="950" b="1" kern="1200" baseline="0">
        <a:solidFill>
          <a:srgbClr val="7C6E64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7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per Kristiansen (JKR)" initials="JK(" lastIdx="5" clrIdx="0">
    <p:extLst>
      <p:ext uri="{19B8F6BF-5375-455C-9EA6-DF929625EA0E}">
        <p15:presenceInfo xmlns:p15="http://schemas.microsoft.com/office/powerpoint/2012/main" userId="S-1-5-21-2100284113-1573851820-878952375-92944" providerId="AD"/>
      </p:ext>
    </p:extLst>
  </p:cmAuthor>
  <p:cmAuthor id="2" name="Kirsten Rydahl (KRY)" initials="KR(" lastIdx="1" clrIdx="1">
    <p:extLst>
      <p:ext uri="{19B8F6BF-5375-455C-9EA6-DF929625EA0E}">
        <p15:presenceInfo xmlns:p15="http://schemas.microsoft.com/office/powerpoint/2012/main" userId="S-1-5-21-2100284113-1573851820-878952375-927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2E48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75465" autoAdjust="0"/>
  </p:normalViewPr>
  <p:slideViewPr>
    <p:cSldViewPr snapToGrid="0">
      <p:cViewPr varScale="1">
        <p:scale>
          <a:sx n="99" d="100"/>
          <a:sy n="99" d="100"/>
        </p:scale>
        <p:origin x="1032" y="72"/>
      </p:cViewPr>
      <p:guideLst>
        <p:guide orient="horz" pos="287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09456-0B3C-48D1-B31E-41166CF9197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95649-191F-4690-9ED6-1622EAA0BC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8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95649-191F-4690-9ED6-1622EAA0BC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05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95649-191F-4690-9ED6-1622EAA0BC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99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95649-191F-4690-9ED6-1622EAA0BC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03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95649-191F-4690-9ED6-1622EAA0BC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94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95649-191F-4690-9ED6-1622EAA0BC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90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95649-191F-4690-9ED6-1622EAA0BC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8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95649-191F-4690-9ED6-1622EAA0BC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78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95649-191F-4690-9ED6-1622EAA0BC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77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95649-191F-4690-9ED6-1622EAA0BC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90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95649-191F-4690-9ED6-1622EAA0BC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21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95649-191F-4690-9ED6-1622EAA0BC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11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10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95649-191F-4690-9ED6-1622EAA0BC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65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492" y="2462526"/>
            <a:ext cx="8143200" cy="1609200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000"/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492" y="4446000"/>
            <a:ext cx="8143200" cy="165576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noProof="0" smtClean="0"/>
              <a:t>Klik for at redigere undertiteltypografien i masteren</a:t>
            </a:r>
            <a:endParaRPr lang="da-DK" noProof="0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9198001" y="805417"/>
            <a:ext cx="2559600" cy="115200"/>
          </a:xfrm>
        </p:spPr>
        <p:txBody>
          <a:bodyPr/>
          <a:lstStyle>
            <a:lvl1pPr marL="0" indent="0" algn="r">
              <a:buNone/>
              <a:defRPr sz="950" b="0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77369"/>
            <a:ext cx="0" cy="0"/>
          </a:xfrm>
        </p:spPr>
        <p:txBody>
          <a:bodyPr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Præsentationstitel</a:t>
            </a:r>
            <a:endParaRPr lang="da-DK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77369"/>
            <a:ext cx="0" cy="0"/>
          </a:xfrm>
        </p:spPr>
        <p:txBody>
          <a:bodyPr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06A39263-908B-4AEB-BCEF-EEA1448A669D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4461DC-8B44-4DE3-AEA0-5049A880ECDD}"/>
              </a:ext>
            </a:extLst>
          </p:cNvPr>
          <p:cNvSpPr/>
          <p:nvPr/>
        </p:nvSpPr>
        <p:spPr>
          <a:xfrm>
            <a:off x="431611" y="0"/>
            <a:ext cx="11331764" cy="2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61557C-824F-41F9-87B9-A19D054280EB}"/>
              </a:ext>
            </a:extLst>
          </p:cNvPr>
          <p:cNvSpPr/>
          <p:nvPr/>
        </p:nvSpPr>
        <p:spPr>
          <a:xfrm>
            <a:off x="431611" y="6595200"/>
            <a:ext cx="11331764" cy="2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F42AC1B-CBBF-4818-BF42-954F2EDF7F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98000" y="651556"/>
            <a:ext cx="2559600" cy="115200"/>
          </a:xfrm>
        </p:spPr>
        <p:txBody>
          <a:bodyPr anchor="ctr" anchorCtr="0"/>
          <a:lstStyle>
            <a:lvl1pPr marL="0" indent="0" algn="r">
              <a:buNone/>
              <a:defRPr sz="950"/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noProof="0" dirty="0"/>
              <a:t>Medarbejdertitel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E0607893-D19A-4D4E-A1A9-C9DCC253B6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98000" y="497694"/>
            <a:ext cx="2559600" cy="115200"/>
          </a:xfrm>
        </p:spPr>
        <p:txBody>
          <a:bodyPr/>
          <a:lstStyle>
            <a:lvl1pPr marL="0" indent="0" algn="r">
              <a:buNone/>
              <a:defRPr sz="950" b="1"/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noProof="0" dirty="0"/>
              <a:t>Navn Navnesen</a:t>
            </a:r>
          </a:p>
        </p:txBody>
      </p:sp>
      <p:pic>
        <p:nvPicPr>
          <p:cNvPr id="1026" name="Picture 2" descr="C:\Users\ibl\Desktop\PP skabelon\LOGOER\Det Nationale Forskingscenter for Arbejdsmilj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0" y="262800"/>
            <a:ext cx="2787589" cy="124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845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l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Præsentationstitel</a:t>
            </a: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9263-908B-4AEB-BCEF-EEA1448A669D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FF51C73-4488-4E0B-8A5D-D7AA11C9E3F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7121" y="617429"/>
            <a:ext cx="11332879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Date_DateCustomA" hidden="1">
            <a:extLst>
              <a:ext uri="{FF2B5EF4-FFF2-40B4-BE49-F238E27FC236}">
                <a16:creationId xmlns:a16="http://schemas.microsoft.com/office/drawing/2014/main" id="{1BBF7982-38D1-452A-8F40-BF165A383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8197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Præsentationstitel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9263-908B-4AEB-BCEF-EEA1448A669D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Date_DateCustomA" hidden="1">
            <a:extLst>
              <a:ext uri="{FF2B5EF4-FFF2-40B4-BE49-F238E27FC236}">
                <a16:creationId xmlns:a16="http://schemas.microsoft.com/office/drawing/2014/main" id="{0456FB29-A127-41CE-A7CE-3D8128F4E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4968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"/>
          <p:cNvSpPr txBox="1"/>
          <p:nvPr/>
        </p:nvSpPr>
        <p:spPr>
          <a:xfrm>
            <a:off x="539748" y="539750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User guide – </a:t>
            </a:r>
            <a:r>
              <a:rPr kumimoji="0" lang="da-D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delete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da-D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before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da-D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</a:t>
            </a:r>
            <a:endParaRPr lang="da-DK" sz="1800" dirty="0"/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539752" y="1833789"/>
            <a:ext cx="2160798" cy="47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da-DK" sz="10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da-DK" sz="10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tab</a:t>
            </a:r>
            <a:endParaRPr lang="da-DK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insert new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an appropriate layout from the </a:t>
            </a:r>
            <a:b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strike="noStrik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 down</a:t>
            </a:r>
            <a:r>
              <a:rPr lang="da-DK" altLang="da-DK" sz="900" strike="noStrik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menu 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tab</a:t>
            </a:r>
            <a:endParaRPr lang="da-DK" altLang="da-DK" sz="90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resetposition, size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498494" y="1833789"/>
            <a:ext cx="2160798" cy="273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pictureplaceholder,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icon and 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925241" y="1815926"/>
            <a:ext cx="2160798" cy="297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</a:t>
            </a:r>
            <a:b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mark next to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of guides</a:t>
            </a:r>
          </a:p>
        </p:txBody>
      </p:sp>
      <p:pic>
        <p:nvPicPr>
          <p:cNvPr id="28" name="1 Increase decrea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49" y="2877130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943" y="3538594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/>
        </p:nvPicPr>
        <p:blipFill rotWithShape="1">
          <a:blip r:embed="rId4"/>
          <a:srcRect l="36944" r="2272" b="69429"/>
          <a:stretch/>
        </p:blipFill>
        <p:spPr>
          <a:xfrm>
            <a:off x="2729933" y="4208198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921" y="5318642"/>
            <a:ext cx="492452" cy="200416"/>
          </a:xfrm>
          <a:prstGeom prst="rect">
            <a:avLst/>
          </a:prstGeom>
        </p:spPr>
      </p:pic>
      <p:pic>
        <p:nvPicPr>
          <p:cNvPr id="5" name="5 Insert pictur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5716" y="2075087"/>
            <a:ext cx="262151" cy="256054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6348" y="2748409"/>
            <a:ext cx="337400" cy="321707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4053" y="3242399"/>
            <a:ext cx="35969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38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/>
        </p:nvSpPr>
        <p:spPr>
          <a:xfrm>
            <a:off x="539748" y="539750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539752" y="1833789"/>
            <a:ext cx="2280360" cy="442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 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498494" y="1833789"/>
            <a:ext cx="2160798" cy="258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925239" y="1815926"/>
            <a:ext cx="2358243" cy="369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1 Forøg forminds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49" y="2877130"/>
            <a:ext cx="549328" cy="285228"/>
          </a:xfrm>
          <a:prstGeom prst="rect">
            <a:avLst/>
          </a:prstGeom>
        </p:spPr>
      </p:pic>
      <p:pic>
        <p:nvPicPr>
          <p:cNvPr id="20" name="2 Ny slide"/>
          <p:cNvPicPr>
            <a:picLocks noChangeAspect="1"/>
          </p:cNvPicPr>
          <p:nvPr/>
        </p:nvPicPr>
        <p:blipFill rotWithShape="1">
          <a:blip r:embed="rId3"/>
          <a:srcRect l="2931" r="60888"/>
          <a:stretch/>
        </p:blipFill>
        <p:spPr>
          <a:xfrm>
            <a:off x="2714468" y="3538594"/>
            <a:ext cx="363713" cy="647461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/>
        </p:nvPicPr>
        <p:blipFill rotWithShape="1">
          <a:blip r:embed="rId3"/>
          <a:srcRect l="36944" r="2272" b="69429"/>
          <a:stretch/>
        </p:blipFill>
        <p:spPr>
          <a:xfrm>
            <a:off x="2729933" y="4208198"/>
            <a:ext cx="593368" cy="192211"/>
          </a:xfrm>
          <a:prstGeom prst="rect">
            <a:avLst/>
          </a:prstGeom>
        </p:spPr>
      </p:pic>
      <p:pic>
        <p:nvPicPr>
          <p:cNvPr id="24" name="4 Nulsti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636" y="5318642"/>
            <a:ext cx="547241" cy="197798"/>
          </a:xfrm>
          <a:prstGeom prst="rect">
            <a:avLst/>
          </a:prstGeom>
        </p:spPr>
      </p:pic>
      <p:pic>
        <p:nvPicPr>
          <p:cNvPr id="5" name="5 Indsæt billed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5716" y="2075087"/>
            <a:ext cx="262151" cy="256054"/>
          </a:xfrm>
          <a:prstGeom prst="rect">
            <a:avLst/>
          </a:prstGeom>
        </p:spPr>
      </p:pic>
      <p:pic>
        <p:nvPicPr>
          <p:cNvPr id="23" name="6 Beskæ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6348" y="2748409"/>
            <a:ext cx="337400" cy="321707"/>
          </a:xfrm>
          <a:prstGeom prst="rect">
            <a:avLst/>
          </a:prstGeom>
        </p:spPr>
      </p:pic>
      <p:pic>
        <p:nvPicPr>
          <p:cNvPr id="2" name="7 Skalér billed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4053" y="3242399"/>
            <a:ext cx="35969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93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8C3E4E-BBDD-48E9-8B71-E6059F1139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452CA0-426F-4CB6-9FD6-95786A854BF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</p:spPr>
        <p:txBody>
          <a:bodyPr lIns="0" tIns="162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Marker baggrund for indsætte billede</a:t>
            </a:r>
            <a:endParaRPr lang="da-DK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443C751-657A-44C9-873F-498B6CC2FDE1}"/>
              </a:ext>
            </a:extLst>
          </p:cNvPr>
          <p:cNvSpPr/>
          <p:nvPr/>
        </p:nvSpPr>
        <p:spPr>
          <a:xfrm>
            <a:off x="431611" y="0"/>
            <a:ext cx="11331764" cy="2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FE88B3-205D-4832-9530-76BB01F708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4399" y="0"/>
            <a:ext cx="11328976" cy="262800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492" y="2462526"/>
            <a:ext cx="8143200" cy="1609200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492" y="4446000"/>
            <a:ext cx="8143200" cy="165576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9198001" y="805417"/>
            <a:ext cx="2559600" cy="115200"/>
          </a:xfrm>
        </p:spPr>
        <p:txBody>
          <a:bodyPr/>
          <a:lstStyle>
            <a:lvl1pPr marL="0" indent="0" algn="r">
              <a:buNone/>
              <a:defRPr sz="950" b="0"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F42AC1B-CBBF-4818-BF42-954F2EDF7F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98000" y="651556"/>
            <a:ext cx="2559600" cy="115200"/>
          </a:xfrm>
        </p:spPr>
        <p:txBody>
          <a:bodyPr anchor="ctr" anchorCtr="0"/>
          <a:lstStyle>
            <a:lvl1pPr marL="0" indent="0" algn="r">
              <a:buNone/>
              <a:defRPr sz="950">
                <a:solidFill>
                  <a:schemeClr val="bg1"/>
                </a:solidFill>
              </a:defRPr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dirty="0"/>
              <a:t>Medarbejdertitel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E0607893-D19A-4D4E-A1A9-C9DCC253B6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98000" y="497694"/>
            <a:ext cx="2559600" cy="115200"/>
          </a:xfrm>
        </p:spPr>
        <p:txBody>
          <a:bodyPr/>
          <a:lstStyle>
            <a:lvl1pPr marL="0" indent="0" algn="r">
              <a:buNone/>
              <a:defRPr sz="950" b="1">
                <a:solidFill>
                  <a:schemeClr val="bg1"/>
                </a:solidFill>
              </a:defRPr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dirty="0"/>
              <a:t>Navn Navnesen</a:t>
            </a:r>
          </a:p>
        </p:txBody>
      </p:sp>
      <p:sp>
        <p:nvSpPr>
          <p:cNvPr id="13" name="FLD_PresentationTitle" hidden="1">
            <a:extLst>
              <a:ext uri="{FF2B5EF4-FFF2-40B4-BE49-F238E27FC236}">
                <a16:creationId xmlns:a16="http://schemas.microsoft.com/office/drawing/2014/main" id="{C123D1A9-0767-483A-8225-65459EFEC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77369"/>
            <a:ext cx="0" cy="0"/>
          </a:xfrm>
        </p:spPr>
        <p:txBody>
          <a:bodyPr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Præsentationstitel</a:t>
            </a:r>
            <a:endParaRPr lang="da-DK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79797EBF-36A9-4B7E-9F87-8907DC9CB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77369"/>
            <a:ext cx="0" cy="0"/>
          </a:xfrm>
        </p:spPr>
        <p:txBody>
          <a:bodyPr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06A39263-908B-4AEB-BCEF-EEA1448A669D}" type="slidenum">
              <a:rPr lang="da-DK" smtClean="0"/>
              <a:t>‹nr.›</a:t>
            </a:fld>
            <a:endParaRPr lang="da-DK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E6FBC98D-49B7-4509-923D-45CFDF8C5A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4399" y="6595200"/>
            <a:ext cx="11328976" cy="2628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pic>
        <p:nvPicPr>
          <p:cNvPr id="2050" name="Picture 2" descr="C:\Users\ibl\Desktop\PP skabelon\LOGOER\Det Nationale Forskingscenter for Arbejdsmiljo_NEG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2" y="145780"/>
            <a:ext cx="2826264" cy="125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838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121" y="2051999"/>
            <a:ext cx="8748000" cy="3761995"/>
          </a:xfrm>
        </p:spPr>
        <p:txBody>
          <a:bodyPr/>
          <a:lstStyle/>
          <a:p>
            <a:pPr lvl="0"/>
            <a:r>
              <a:rPr lang="da-DK" noProof="0" smtClean="0"/>
              <a:t>Rediger typografien i masterens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9205279" y="6321067"/>
            <a:ext cx="2559600" cy="180000"/>
          </a:xfrm>
        </p:spPr>
        <p:txBody>
          <a:bodyPr/>
          <a:lstStyle/>
          <a:p>
            <a:r>
              <a:rPr lang="da-DK" smtClean="0"/>
              <a:t>Præsentationstitel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5280" y="6434418"/>
            <a:ext cx="2559600" cy="180000"/>
          </a:xfrm>
        </p:spPr>
        <p:txBody>
          <a:bodyPr/>
          <a:lstStyle/>
          <a:p>
            <a:fld id="{06A39263-908B-4AEB-BCEF-EEA1448A669D}" type="slidenum">
              <a:rPr lang="da-DK" smtClean="0"/>
              <a:t>‹nr.›</a:t>
            </a:fld>
            <a:endParaRPr lang="da-DK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41DBED25-9FCF-4042-BE7C-9B92A9FF8C9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7121" y="617429"/>
            <a:ext cx="11332879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B47D0394-8450-48E0-A2F6-94FDD27F6829}"/>
              </a:ext>
            </a:extLst>
          </p:cNvPr>
          <p:cNvSpPr/>
          <p:nvPr/>
        </p:nvSpPr>
        <p:spPr>
          <a:xfrm>
            <a:off x="427121" y="2046514"/>
            <a:ext cx="11337758" cy="376199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CE6BEE09-5A9E-4EAA-98FA-EDC36D17FA3D}"/>
              </a:ext>
            </a:extLst>
          </p:cNvPr>
          <p:cNvSpPr/>
          <p:nvPr/>
        </p:nvSpPr>
        <p:spPr>
          <a:xfrm>
            <a:off x="427121" y="617429"/>
            <a:ext cx="11337758" cy="61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6953E9D-48F1-4357-9744-F7244863C59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27121" y="988154"/>
            <a:ext cx="11337758" cy="35245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4862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122" y="2051999"/>
            <a:ext cx="5487678" cy="3761995"/>
          </a:xfrm>
        </p:spPr>
        <p:txBody>
          <a:bodyPr/>
          <a:lstStyle/>
          <a:p>
            <a:pPr lvl="0"/>
            <a:r>
              <a:rPr lang="da-DK" noProof="0" smtClean="0"/>
              <a:t>Rediger typografien i masterens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9205279" y="6321067"/>
            <a:ext cx="2559600" cy="180000"/>
          </a:xfrm>
        </p:spPr>
        <p:txBody>
          <a:bodyPr/>
          <a:lstStyle/>
          <a:p>
            <a:r>
              <a:rPr lang="da-DK" smtClean="0"/>
              <a:t>Præsentationstitel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5280" y="6434418"/>
            <a:ext cx="2559600" cy="180000"/>
          </a:xfrm>
        </p:spPr>
        <p:txBody>
          <a:bodyPr/>
          <a:lstStyle/>
          <a:p>
            <a:fld id="{06A39263-908B-4AEB-BCEF-EEA1448A669D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64C4D93-7B27-4019-925E-9DB35D7C3D8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27121" y="988154"/>
            <a:ext cx="11337758" cy="35245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91A6608-7D3E-4593-BB31-B40A60FDA8A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77202" y="2051999"/>
            <a:ext cx="5480398" cy="3761995"/>
          </a:xfrm>
        </p:spPr>
        <p:txBody>
          <a:bodyPr/>
          <a:lstStyle/>
          <a:p>
            <a:pPr lvl="0"/>
            <a:r>
              <a:rPr lang="da-DK" noProof="0" smtClean="0"/>
              <a:t>Rediger typografien i masterens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6FF08774-C93E-4FA8-9CF6-8A28A6330EA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7121" y="617429"/>
            <a:ext cx="11332879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1" name="Date_DateCustomA" hidden="1">
            <a:extLst>
              <a:ext uri="{FF2B5EF4-FFF2-40B4-BE49-F238E27FC236}">
                <a16:creationId xmlns:a16="http://schemas.microsoft.com/office/drawing/2014/main" id="{3B1BAB41-9B89-4DAB-AC95-398DF9CCB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877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9ADD05-CB26-41BC-BADE-66930D04AFF3}"/>
              </a:ext>
            </a:extLst>
          </p:cNvPr>
          <p:cNvSpPr/>
          <p:nvPr/>
        </p:nvSpPr>
        <p:spPr>
          <a:xfrm>
            <a:off x="0" y="0"/>
            <a:ext cx="5914792" cy="68579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801" y="2051999"/>
            <a:ext cx="5482798" cy="3761995"/>
          </a:xfrm>
        </p:spPr>
        <p:txBody>
          <a:bodyPr/>
          <a:lstStyle/>
          <a:p>
            <a:pPr lvl="0"/>
            <a:r>
              <a:rPr lang="da-DK" noProof="0" smtClean="0"/>
              <a:t>Rediger typografien i masterens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9205279" y="6321067"/>
            <a:ext cx="2559600" cy="1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Præsentationstitel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5280" y="6434418"/>
            <a:ext cx="2559600" cy="1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A39263-908B-4AEB-BCEF-EEA1448A669D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64C4D93-7B27-4019-925E-9DB35D7C3D8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74800" y="1024142"/>
            <a:ext cx="5482791" cy="35245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B2ED1E1-EDDB-4615-B974-BB35C69400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7038" y="628650"/>
            <a:ext cx="5127625" cy="518534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3944CFDE-3736-4D22-A73D-5C4C944F0F2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74800" y="617429"/>
            <a:ext cx="5485200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2" name="Date_DateCustomA" hidden="1">
            <a:extLst>
              <a:ext uri="{FF2B5EF4-FFF2-40B4-BE49-F238E27FC236}">
                <a16:creationId xmlns:a16="http://schemas.microsoft.com/office/drawing/2014/main" id="{F0CBB1BF-508B-4620-B53A-E34B60BA74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pic>
        <p:nvPicPr>
          <p:cNvPr id="4098" name="Picture 2" descr="C:\Users\ibl\Desktop\PP skabelon\LOGOER\Det Nationale Forskingscenter for Arbejdsmiljo_NEG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70" y="5820189"/>
            <a:ext cx="2000761" cy="89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84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121" y="2051999"/>
            <a:ext cx="7420879" cy="3761995"/>
          </a:xfrm>
        </p:spPr>
        <p:txBody>
          <a:bodyPr/>
          <a:lstStyle/>
          <a:p>
            <a:pPr lvl="0"/>
            <a:r>
              <a:rPr lang="da-DK" noProof="0" smtClean="0"/>
              <a:t>Rediger typografien i masterens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9205279" y="6321067"/>
            <a:ext cx="2559600" cy="180000"/>
          </a:xfrm>
        </p:spPr>
        <p:txBody>
          <a:bodyPr/>
          <a:lstStyle/>
          <a:p>
            <a:r>
              <a:rPr lang="da-DK" smtClean="0"/>
              <a:t>Præsentationstitel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5280" y="6434418"/>
            <a:ext cx="2559600" cy="180000"/>
          </a:xfrm>
        </p:spPr>
        <p:txBody>
          <a:bodyPr/>
          <a:lstStyle/>
          <a:p>
            <a:fld id="{06A39263-908B-4AEB-BCEF-EEA1448A669D}" type="slidenum">
              <a:rPr lang="da-DK" smtClean="0"/>
              <a:t>‹nr.›</a:t>
            </a:fld>
            <a:endParaRPr lang="da-DK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41DBED25-9FCF-4042-BE7C-9B92A9FF8C9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7121" y="617429"/>
            <a:ext cx="11332879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F5C50BA5-F381-447A-A5C2-DE11561DBB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8000" y="2051998"/>
            <a:ext cx="3549597" cy="1607495"/>
          </a:xfrm>
          <a:solidFill>
            <a:schemeClr val="tx2"/>
          </a:solidFill>
        </p:spPr>
        <p:txBody>
          <a:bodyPr lIns="216000" tIns="216000" rIns="216000" bIns="216000"/>
          <a:lstStyle>
            <a:lvl1pPr marL="0" indent="0">
              <a:buClr>
                <a:schemeClr val="bg1"/>
              </a:buClr>
              <a:buFont typeface="Calibri" panose="020F0502020204030204" pitchFamily="34" charset="0"/>
              <a:buChar char="​"/>
              <a:defRPr sz="4400" b="1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Font typeface="Calibri" panose="020F0502020204030204" pitchFamily="34" charset="0"/>
              <a:buChar char="​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56%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" name="Date_DateCustomA" hidden="1">
            <a:extLst>
              <a:ext uri="{FF2B5EF4-FFF2-40B4-BE49-F238E27FC236}">
                <a16:creationId xmlns:a16="http://schemas.microsoft.com/office/drawing/2014/main" id="{D3897813-E321-452C-B280-9AE7127CDB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D0F0542-3174-4669-BF1C-AC0ADE13A9E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27121" y="988154"/>
            <a:ext cx="11337758" cy="35245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5C262016-37C5-41B6-8FC4-E5614F7A54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08000" y="3853148"/>
            <a:ext cx="3549597" cy="1607495"/>
          </a:xfrm>
          <a:solidFill>
            <a:schemeClr val="accent2"/>
          </a:solidFill>
        </p:spPr>
        <p:txBody>
          <a:bodyPr lIns="216000" tIns="216000" rIns="216000" bIns="216000"/>
          <a:lstStyle>
            <a:lvl1pPr marL="0" indent="0">
              <a:buClr>
                <a:schemeClr val="bg1"/>
              </a:buClr>
              <a:buFont typeface="Calibri" panose="020F0502020204030204" pitchFamily="34" charset="0"/>
              <a:buChar char="​"/>
              <a:defRPr sz="1600" b="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Font typeface="Calibri" panose="020F0502020204030204" pitchFamily="34" charset="0"/>
              <a:buChar char="​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1103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dhold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FE571E61-9BE6-4D21-93C5-55BB00D1615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274800" y="0"/>
            <a:ext cx="5917200" cy="6858000"/>
          </a:xfrm>
          <a:solidFill>
            <a:schemeClr val="bg2"/>
          </a:solidFill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ikon for at indsætte billede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122" y="2051999"/>
            <a:ext cx="5487678" cy="3761995"/>
          </a:xfrm>
        </p:spPr>
        <p:txBody>
          <a:bodyPr/>
          <a:lstStyle/>
          <a:p>
            <a:pPr lvl="0"/>
            <a:r>
              <a:rPr lang="da-DK" noProof="0" smtClean="0"/>
              <a:t>Rediger typografien i masterens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9205279" y="6321067"/>
            <a:ext cx="2559600" cy="1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Præsentationstitel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5280" y="6434418"/>
            <a:ext cx="2559600" cy="1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A39263-908B-4AEB-BCEF-EEA1448A669D}" type="slidenum">
              <a:rPr lang="da-DK" smtClean="0"/>
              <a:t>‹nr.›</a:t>
            </a:fld>
            <a:endParaRPr lang="da-DK"/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938FB493-B08C-476B-B49E-C8AD993273C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7122" y="617429"/>
            <a:ext cx="5487670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1" name="Date_DateCustomA" hidden="1">
            <a:extLst>
              <a:ext uri="{FF2B5EF4-FFF2-40B4-BE49-F238E27FC236}">
                <a16:creationId xmlns:a16="http://schemas.microsoft.com/office/drawing/2014/main" id="{CF23EAF1-C319-4D2A-8C45-7DFF9A3BB6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34133B0-3967-4329-B503-D07DB722804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27121" y="988154"/>
            <a:ext cx="5487670" cy="35245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891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k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00E2174-B641-49F1-B88A-78B3D5337C9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800" y="2462526"/>
            <a:ext cx="10082402" cy="1609200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7224417"/>
            <a:ext cx="0" cy="0"/>
          </a:xfrm>
        </p:spPr>
        <p:txBody>
          <a:bodyPr/>
          <a:lstStyle>
            <a:lvl1pPr algn="l">
              <a:defRPr sz="100" b="0">
                <a:noFill/>
              </a:defRPr>
            </a:lvl1pPr>
          </a:lstStyle>
          <a:p>
            <a:endParaRPr lang="da-DK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7224417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r>
              <a:rPr lang="da-DK" smtClean="0"/>
              <a:t>Præsentationstitel</a:t>
            </a:r>
            <a:endParaRPr lang="da-DK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7224417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fld id="{06A39263-908B-4AEB-BCEF-EEA1448A669D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61557C-824F-41F9-87B9-A19D054280EB}"/>
              </a:ext>
            </a:extLst>
          </p:cNvPr>
          <p:cNvSpPr/>
          <p:nvPr/>
        </p:nvSpPr>
        <p:spPr>
          <a:xfrm>
            <a:off x="431611" y="6595200"/>
            <a:ext cx="11331764" cy="2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F42AC1B-CBBF-4818-BF42-954F2EDF7F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98000" y="5817161"/>
            <a:ext cx="2559600" cy="115200"/>
          </a:xfrm>
        </p:spPr>
        <p:txBody>
          <a:bodyPr anchor="ctr" anchorCtr="0"/>
          <a:lstStyle>
            <a:lvl1pPr marL="0" indent="0" algn="r">
              <a:buNone/>
              <a:defRPr sz="950">
                <a:solidFill>
                  <a:schemeClr val="bg1"/>
                </a:solidFill>
              </a:defRPr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dirty="0"/>
              <a:t>Medarbejdertitel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E0607893-D19A-4D4E-A1A9-C9DCC253B6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98000" y="5663299"/>
            <a:ext cx="2559600" cy="115200"/>
          </a:xfrm>
        </p:spPr>
        <p:txBody>
          <a:bodyPr/>
          <a:lstStyle>
            <a:lvl1pPr marL="0" indent="0" algn="r">
              <a:buNone/>
              <a:defRPr sz="950" b="1">
                <a:solidFill>
                  <a:schemeClr val="bg1"/>
                </a:solidFill>
              </a:defRPr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dirty="0"/>
              <a:t>Navn Navnesen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90B67A7E-F8AD-4501-B3ED-7DF56BC189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98000" y="6093771"/>
            <a:ext cx="2559600" cy="115200"/>
          </a:xfrm>
        </p:spPr>
        <p:txBody>
          <a:bodyPr anchor="ctr" anchorCtr="0"/>
          <a:lstStyle>
            <a:lvl1pPr marL="0" indent="0" algn="r">
              <a:buNone/>
              <a:defRPr sz="950">
                <a:solidFill>
                  <a:schemeClr val="bg1"/>
                </a:solidFill>
              </a:defRPr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dirty="0"/>
              <a:t>Navn.navnesen@bm.dk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33219B6C-E56F-40C7-AC30-BCA5E6900E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98000" y="6229285"/>
            <a:ext cx="2559600" cy="115200"/>
          </a:xfrm>
        </p:spPr>
        <p:txBody>
          <a:bodyPr anchor="ctr" anchorCtr="0"/>
          <a:lstStyle>
            <a:lvl1pPr marL="0" indent="0" algn="r">
              <a:buNone/>
              <a:defRPr sz="950">
                <a:solidFill>
                  <a:schemeClr val="bg1"/>
                </a:solidFill>
              </a:defRPr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dirty="0"/>
              <a:t>+45 2345 3456</a:t>
            </a:r>
          </a:p>
        </p:txBody>
      </p:sp>
      <p:pic>
        <p:nvPicPr>
          <p:cNvPr id="5122" name="Picture 2" descr="C:\Users\ibl\Desktop\PP skabelon\LOGOER\Det Nationale Forskingscenter for Arbejdsmiljo_NEG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07" y="5344357"/>
            <a:ext cx="2811507" cy="125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46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lede blå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02E20981-DA76-4348-8061-6D994FFD98B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tIns="1620000" anchor="t" anchorCtr="0"/>
          <a:lstStyle>
            <a:lvl1pPr marL="0" marR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Tx/>
              <a:buFont typeface="Verdana" panose="020B0604030504040204" pitchFamily="34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Tx/>
              <a:buFont typeface="Verdana" panose="020B0604030504040204" pitchFamily="34" charset="0"/>
              <a:buNone/>
              <a:tabLst/>
              <a:defRPr/>
            </a:pPr>
            <a:r>
              <a:rPr lang="da-DK" noProof="0"/>
              <a:t>Marker baggrund for at indsætte billede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800" y="2462526"/>
            <a:ext cx="10082402" cy="1609200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3" name="FLD_PresentationTitle">
            <a:extLst>
              <a:ext uri="{FF2B5EF4-FFF2-40B4-BE49-F238E27FC236}">
                <a16:creationId xmlns:a16="http://schemas.microsoft.com/office/drawing/2014/main" id="{63D5B0E7-3D1F-42FA-ABF0-9019A7930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05279" y="6321067"/>
            <a:ext cx="2559600" cy="180000"/>
          </a:xfrm>
        </p:spPr>
        <p:txBody>
          <a:bodyPr/>
          <a:lstStyle/>
          <a:p>
            <a:r>
              <a:rPr lang="da-DK" smtClean="0"/>
              <a:t>Præsentationstitel</a:t>
            </a:r>
            <a:endParaRPr lang="da-DK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CBFEA6B7-9380-4434-8E44-527B3CEEF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5280" y="6434418"/>
            <a:ext cx="2559600" cy="180000"/>
          </a:xfrm>
        </p:spPr>
        <p:txBody>
          <a:bodyPr/>
          <a:lstStyle/>
          <a:p>
            <a:fld id="{06A39263-908B-4AEB-BCEF-EEA1448A669D}" type="slidenum">
              <a:rPr lang="da-DK" smtClean="0"/>
              <a:t>‹nr.›</a:t>
            </a:fld>
            <a:endParaRPr lang="da-DK"/>
          </a:p>
        </p:txBody>
      </p:sp>
      <p:sp>
        <p:nvSpPr>
          <p:cNvPr id="37" name="Date_DateCustomA" hidden="1">
            <a:extLst>
              <a:ext uri="{FF2B5EF4-FFF2-40B4-BE49-F238E27FC236}">
                <a16:creationId xmlns:a16="http://schemas.microsoft.com/office/drawing/2014/main" id="{8BE199B1-A553-43EF-83DF-C1211EC63C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pic>
        <p:nvPicPr>
          <p:cNvPr id="11" name="Picture 3" descr="C:\Users\ibl\Desktop\PP skabelon\LOGOER\Det Nationale Forskingscenter for Arbejdsmiljo_POS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8" y="5939161"/>
            <a:ext cx="1675729" cy="74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063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27121" y="617429"/>
            <a:ext cx="11332879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27121" y="2051999"/>
            <a:ext cx="11332879" cy="3761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2"/>
          </p:nvPr>
        </p:nvSpPr>
        <p:spPr>
          <a:xfrm>
            <a:off x="0" y="7219218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9171708" y="6387715"/>
            <a:ext cx="2588291" cy="11335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indent="0" algn="r">
              <a:buNone/>
              <a:defRPr sz="5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smtClean="0"/>
              <a:t>Præsentationstitel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9171709" y="6501066"/>
            <a:ext cx="2588291" cy="11335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indent="0" algn="r">
              <a:buNone/>
              <a:defRPr sz="5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6A39263-908B-4AEB-BCEF-EEA1448A669D}" type="slidenum">
              <a:rPr lang="da-DK" smtClean="0"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09A0974A-8F5C-4FD4-9E38-7D5A997486A5}"/>
              </a:ext>
            </a:extLst>
          </p:cNvPr>
          <p:cNvSpPr>
            <a:spLocks/>
          </p:cNvSpPr>
          <p:nvPr/>
        </p:nvSpPr>
        <p:spPr bwMode="auto">
          <a:xfrm>
            <a:off x="773113" y="7905750"/>
            <a:ext cx="0" cy="6858000"/>
          </a:xfrm>
          <a:custGeom>
            <a:avLst/>
            <a:gdLst>
              <a:gd name="T0" fmla="*/ 0 h 4320"/>
              <a:gd name="T1" fmla="*/ 4320 h 4320"/>
              <a:gd name="T2" fmla="*/ 0 h 43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320">
                <a:moveTo>
                  <a:pt x="0" y="0"/>
                </a:move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0EF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6">
            <a:extLst>
              <a:ext uri="{FF2B5EF4-FFF2-40B4-BE49-F238E27FC236}">
                <a16:creationId xmlns:a16="http://schemas.microsoft.com/office/drawing/2014/main" id="{B3C8D39D-F11E-4185-A47B-8AC40BA1A324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113" y="7905750"/>
            <a:ext cx="0" cy="6858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F0C239E8-9311-4B2C-A349-76443C49A633}"/>
              </a:ext>
            </a:extLst>
          </p:cNvPr>
          <p:cNvSpPr>
            <a:spLocks/>
          </p:cNvSpPr>
          <p:nvPr/>
        </p:nvSpPr>
        <p:spPr bwMode="auto">
          <a:xfrm>
            <a:off x="773113" y="7905750"/>
            <a:ext cx="0" cy="6858000"/>
          </a:xfrm>
          <a:custGeom>
            <a:avLst/>
            <a:gdLst>
              <a:gd name="T0" fmla="*/ 0 h 4320"/>
              <a:gd name="T1" fmla="*/ 4320 h 4320"/>
              <a:gd name="T2" fmla="*/ 0 h 43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320">
                <a:moveTo>
                  <a:pt x="0" y="0"/>
                </a:move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0030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CC4BACEA-3C6F-4AEA-ACDA-9297B63E3C7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113" y="7905750"/>
            <a:ext cx="0" cy="6858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C:\Users\ibl\Desktop\PP skabelon\LOGOER\Det Nationale Forskingscenter for Arbejdsmiljo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27" y="5939161"/>
            <a:ext cx="1716063" cy="76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05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4000"/>
        </a:lnSpc>
        <a:spcBef>
          <a:spcPct val="0"/>
        </a:spcBef>
        <a:buNone/>
        <a:defRPr sz="24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16000" indent="-216000" algn="l" defTabSz="914400" rtl="0" eaLnBrk="1" latinLnBrk="0" hangingPunct="1">
        <a:lnSpc>
          <a:spcPct val="104000"/>
        </a:lnSpc>
        <a:spcBef>
          <a:spcPts val="600"/>
        </a:spcBef>
        <a:spcAft>
          <a:spcPts val="300"/>
        </a:spcAft>
        <a:buClr>
          <a:schemeClr val="accent3"/>
        </a:buClr>
        <a:buFont typeface="Verdana" panose="020B0604030504040204" pitchFamily="34" charset="0"/>
        <a:buChar char="•"/>
        <a:defRPr sz="16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32000" indent="-216000" algn="l" defTabSz="914400" rtl="0" eaLnBrk="1" latinLnBrk="0" hangingPunct="1">
        <a:lnSpc>
          <a:spcPct val="104000"/>
        </a:lnSpc>
        <a:spcBef>
          <a:spcPts val="0"/>
        </a:spcBef>
        <a:spcAft>
          <a:spcPts val="300"/>
        </a:spcAft>
        <a:buClr>
          <a:schemeClr val="accent3"/>
        </a:buClr>
        <a:buFont typeface="Verdana" panose="020B0604030504040204" pitchFamily="34" charset="0"/>
        <a:buChar char="•"/>
        <a:defRPr sz="16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​"/>
        <a:defRPr sz="16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0" indent="0" algn="l" defTabSz="914400" rtl="0" eaLnBrk="1" latinLnBrk="0" hangingPunct="1">
        <a:lnSpc>
          <a:spcPct val="104000"/>
        </a:lnSpc>
        <a:spcBef>
          <a:spcPts val="600"/>
        </a:spcBef>
        <a:spcAft>
          <a:spcPts val="0"/>
        </a:spcAft>
        <a:buFont typeface="Calibri" panose="020F0502020204030204" pitchFamily="34" charset="0"/>
        <a:buChar char="​"/>
        <a:defRPr sz="16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Calibri" panose="020F0502020204030204" pitchFamily="34" charset="0"/>
        <a:buChar char="​"/>
        <a:defRPr sz="24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​"/>
        <a:defRPr sz="46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​"/>
        <a:defRPr sz="10000" b="1" kern="1200" baseline="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Calibri" panose="020F0502020204030204" pitchFamily="34" charset="0"/>
        <a:buChar char="​"/>
        <a:defRPr sz="950" kern="1200">
          <a:solidFill>
            <a:srgbClr val="7C6E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Calibri" panose="020F0502020204030204" pitchFamily="34" charset="0"/>
        <a:buChar char="​"/>
        <a:defRPr sz="950" b="1" kern="1200" baseline="0">
          <a:solidFill>
            <a:srgbClr val="7C6E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69">
          <p15:clr>
            <a:srgbClr val="F26B43"/>
          </p15:clr>
        </p15:guide>
        <p15:guide id="2" pos="7410">
          <p15:clr>
            <a:srgbClr val="F26B43"/>
          </p15:clr>
        </p15:guide>
        <p15:guide id="3" orient="horz" pos="388">
          <p15:clr>
            <a:srgbClr val="F26B43"/>
          </p15:clr>
        </p15:guide>
        <p15:guide id="4" orient="horz" pos="774">
          <p15:clr>
            <a:srgbClr val="F26B43"/>
          </p15:clr>
        </p15:guide>
        <p15:guide id="5" orient="horz" pos="1289">
          <p15:clr>
            <a:srgbClr val="F26B43"/>
          </p15:clr>
        </p15:guide>
        <p15:guide id="6" orient="horz" pos="36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2800" dirty="0" smtClean="0"/>
              <a:t>Udvalgte </a:t>
            </a:r>
            <a:r>
              <a:rPr lang="da-DK" sz="2800" dirty="0"/>
              <a:t>observationer fra </a:t>
            </a:r>
            <a:r>
              <a:rPr lang="da-DK" sz="2800" dirty="0" smtClean="0"/>
              <a:t>forskningsprojektet ”SOA-evaluering”</a:t>
            </a:r>
            <a:endParaRPr lang="da-DK" sz="2400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da-DK" sz="1600" dirty="0" err="1" smtClean="0"/>
              <a:t>Webinar</a:t>
            </a:r>
            <a:r>
              <a:rPr lang="da-DK" sz="1600" dirty="0" smtClean="0"/>
              <a:t> om sygefravær på offentlige arbejdspladser</a:t>
            </a:r>
          </a:p>
          <a:p>
            <a:r>
              <a:rPr lang="da-DK" sz="1600" dirty="0" smtClean="0"/>
              <a:t>7. december 2022</a:t>
            </a:r>
            <a:endParaRPr lang="da-DK" sz="1600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9263-908B-4AEB-BCEF-EEA1448A669D}" type="slidenum">
              <a:rPr lang="da-DK" smtClean="0"/>
              <a:t>1</a:t>
            </a:fld>
            <a:endParaRPr lang="da-DK"/>
          </a:p>
        </p:txBody>
      </p:sp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Ph.d.-stipendiat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Lene Rasmussen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3945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6274801" y="1706400"/>
            <a:ext cx="5464800" cy="3761995"/>
          </a:xfrm>
        </p:spPr>
        <p:txBody>
          <a:bodyPr/>
          <a:lstStyle/>
          <a:p>
            <a:r>
              <a:rPr lang="en-US" sz="1800" dirty="0" err="1" smtClean="0"/>
              <a:t>Tiltag</a:t>
            </a:r>
            <a:r>
              <a:rPr lang="en-US" sz="1800" dirty="0" smtClean="0"/>
              <a:t> </a:t>
            </a:r>
            <a:r>
              <a:rPr lang="en-US" sz="1800" dirty="0" err="1" smtClean="0"/>
              <a:t>er</a:t>
            </a:r>
            <a:r>
              <a:rPr lang="en-US" sz="1800" dirty="0" smtClean="0"/>
              <a:t> </a:t>
            </a:r>
            <a:r>
              <a:rPr lang="en-US" sz="1800" dirty="0" err="1" smtClean="0"/>
              <a:t>usynlige</a:t>
            </a:r>
            <a:r>
              <a:rPr lang="en-US" sz="1800" dirty="0" smtClean="0"/>
              <a:t> for </a:t>
            </a:r>
            <a:r>
              <a:rPr lang="en-US" sz="1800" dirty="0" err="1" smtClean="0"/>
              <a:t>lederne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err="1" smtClean="0"/>
              <a:t>Hvad</a:t>
            </a:r>
            <a:r>
              <a:rPr lang="en-US" sz="1800" dirty="0" smtClean="0"/>
              <a:t> med de </a:t>
            </a:r>
            <a:r>
              <a:rPr lang="en-US" sz="1800" dirty="0" err="1" smtClean="0"/>
              <a:t>langtidsfriske</a:t>
            </a:r>
            <a:r>
              <a:rPr lang="en-US" sz="1800" dirty="0" smtClean="0"/>
              <a:t>?</a:t>
            </a:r>
          </a:p>
          <a:p>
            <a:endParaRPr lang="en-US" sz="1800" dirty="0"/>
          </a:p>
          <a:p>
            <a:r>
              <a:rPr lang="en-US" sz="1800" dirty="0" err="1" smtClean="0"/>
              <a:t>Forebyggelse</a:t>
            </a:r>
            <a:r>
              <a:rPr lang="en-US" sz="1800" dirty="0" smtClean="0"/>
              <a:t> </a:t>
            </a:r>
            <a:r>
              <a:rPr lang="en-US" sz="1800" dirty="0" err="1" smtClean="0"/>
              <a:t>kan</a:t>
            </a:r>
            <a:r>
              <a:rPr lang="en-US" sz="1800" dirty="0" smtClean="0"/>
              <a:t> </a:t>
            </a:r>
            <a:r>
              <a:rPr lang="en-US" sz="1800" dirty="0" err="1" smtClean="0"/>
              <a:t>også</a:t>
            </a:r>
            <a:r>
              <a:rPr lang="en-US" sz="1800" dirty="0" smtClean="0"/>
              <a:t> </a:t>
            </a:r>
            <a:r>
              <a:rPr lang="en-US" sz="1800" dirty="0" err="1" smtClean="0"/>
              <a:t>være</a:t>
            </a:r>
            <a:r>
              <a:rPr lang="en-US" sz="1800" dirty="0" smtClean="0"/>
              <a:t> at </a:t>
            </a:r>
            <a:r>
              <a:rPr lang="en-US" sz="1800" dirty="0" err="1" smtClean="0"/>
              <a:t>sikre</a:t>
            </a:r>
            <a:r>
              <a:rPr lang="en-US" sz="1800" dirty="0" smtClean="0"/>
              <a:t>, at </a:t>
            </a:r>
            <a:r>
              <a:rPr lang="en-US" sz="1800" dirty="0" err="1" smtClean="0"/>
              <a:t>medarbejderne</a:t>
            </a:r>
            <a:r>
              <a:rPr lang="en-US" sz="1800" dirty="0" smtClean="0"/>
              <a:t> </a:t>
            </a:r>
            <a:r>
              <a:rPr lang="en-US" sz="1800" dirty="0" err="1" smtClean="0"/>
              <a:t>har</a:t>
            </a:r>
            <a:r>
              <a:rPr lang="en-US" sz="1800" dirty="0" smtClean="0"/>
              <a:t> de </a:t>
            </a:r>
            <a:r>
              <a:rPr lang="en-US" sz="1800" dirty="0" err="1" smtClean="0"/>
              <a:t>rette</a:t>
            </a:r>
            <a:r>
              <a:rPr lang="en-US" sz="1800" dirty="0" smtClean="0"/>
              <a:t> </a:t>
            </a:r>
            <a:r>
              <a:rPr lang="en-US" sz="1800" dirty="0" err="1" smtClean="0"/>
              <a:t>kompetencer</a:t>
            </a:r>
            <a:r>
              <a:rPr lang="en-US" sz="1800" dirty="0" smtClean="0"/>
              <a:t> </a:t>
            </a:r>
            <a:r>
              <a:rPr lang="en-US" sz="1800" dirty="0" err="1" smtClean="0"/>
              <a:t>til</a:t>
            </a:r>
            <a:r>
              <a:rPr lang="en-US" sz="1800" dirty="0" smtClean="0"/>
              <a:t> at </a:t>
            </a:r>
            <a:r>
              <a:rPr lang="en-US" sz="1800" dirty="0" err="1" smtClean="0"/>
              <a:t>klare</a:t>
            </a:r>
            <a:r>
              <a:rPr lang="en-US" sz="1800" dirty="0" smtClean="0"/>
              <a:t> sine </a:t>
            </a:r>
            <a:r>
              <a:rPr lang="en-US" sz="1800" dirty="0" err="1" smtClean="0"/>
              <a:t>arbejdsopgaver</a:t>
            </a:r>
            <a:r>
              <a:rPr lang="en-US" sz="1800" dirty="0" smtClean="0"/>
              <a:t>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6"/>
          </p:nvPr>
        </p:nvSpPr>
        <p:spPr>
          <a:xfrm>
            <a:off x="393927" y="398463"/>
            <a:ext cx="3639057" cy="3849446"/>
          </a:xfrm>
        </p:spPr>
        <p:txBody>
          <a:bodyPr lIns="216000" tIns="216000" rIns="216000" bIns="216000"/>
          <a:lstStyle/>
          <a:p>
            <a:pPr marL="0" indent="0">
              <a:buNone/>
            </a:pPr>
            <a:r>
              <a:rPr lang="da-DK" i="1" dirty="0" smtClean="0"/>
              <a:t>”</a:t>
            </a:r>
            <a:r>
              <a:rPr lang="da-DK" i="1" dirty="0"/>
              <a:t>Vi støtter ikke op om, at de holder sig opdaterede og at de får ny viden. </a:t>
            </a:r>
            <a:r>
              <a:rPr lang="da-DK" i="1" dirty="0" smtClean="0"/>
              <a:t>Det </a:t>
            </a:r>
            <a:r>
              <a:rPr lang="da-DK" i="1" dirty="0"/>
              <a:t>synes jeg er rigtig forkert, for så kan man </a:t>
            </a:r>
            <a:r>
              <a:rPr lang="da-DK" i="1" dirty="0" smtClean="0"/>
              <a:t>gå </a:t>
            </a:r>
            <a:r>
              <a:rPr lang="da-DK" i="1" dirty="0"/>
              <a:t>rundt og ikke </a:t>
            </a:r>
            <a:r>
              <a:rPr lang="da-DK" i="1" dirty="0" smtClean="0"/>
              <a:t>synes, </a:t>
            </a:r>
            <a:r>
              <a:rPr lang="da-DK" i="1" dirty="0"/>
              <a:t>at man er rustet til at klare den opgave, som man bliver stillet. Og </a:t>
            </a:r>
            <a:r>
              <a:rPr lang="da-DK" i="1" dirty="0" smtClean="0"/>
              <a:t>i </a:t>
            </a:r>
            <a:r>
              <a:rPr lang="da-DK" i="1" dirty="0"/>
              <a:t>stedet </a:t>
            </a:r>
            <a:r>
              <a:rPr lang="da-DK" i="1" dirty="0" smtClean="0"/>
              <a:t>for at </a:t>
            </a:r>
            <a:r>
              <a:rPr lang="da-DK" i="1" dirty="0"/>
              <a:t>henvende sig og sige </a:t>
            </a:r>
            <a:r>
              <a:rPr lang="da-DK" b="1" i="1" dirty="0" smtClean="0"/>
              <a:t>"jeg </a:t>
            </a:r>
            <a:r>
              <a:rPr lang="da-DK" b="1" i="1" dirty="0"/>
              <a:t>synes </a:t>
            </a:r>
            <a:r>
              <a:rPr lang="da-DK" b="1" i="1" dirty="0" smtClean="0"/>
              <a:t>ikke, </a:t>
            </a:r>
            <a:r>
              <a:rPr lang="da-DK" b="1" i="1" dirty="0"/>
              <a:t>jeg er kompetent til at udføre det </a:t>
            </a:r>
            <a:r>
              <a:rPr lang="da-DK" b="1" i="1" dirty="0" smtClean="0"/>
              <a:t>her,” </a:t>
            </a:r>
            <a:r>
              <a:rPr lang="da-DK" b="1" i="1" dirty="0"/>
              <a:t>så er det måske nemmere at </a:t>
            </a:r>
            <a:r>
              <a:rPr lang="da-DK" b="1" i="1" dirty="0" smtClean="0"/>
              <a:t>sygemelde sig.”</a:t>
            </a:r>
            <a:endParaRPr lang="da-DK" i="1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Forebyggelse</a:t>
            </a:r>
            <a:endParaRPr lang="en-US" b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9263-908B-4AEB-BCEF-EEA1448A669D}" type="slidenum">
              <a:rPr lang="da-DK" smtClean="0"/>
              <a:t>10</a:t>
            </a:fld>
            <a:endParaRPr lang="da-DK"/>
          </a:p>
        </p:txBody>
      </p:sp>
      <p:sp>
        <p:nvSpPr>
          <p:cNvPr id="7" name="Rektangel 6"/>
          <p:cNvSpPr/>
          <p:nvPr/>
        </p:nvSpPr>
        <p:spPr>
          <a:xfrm>
            <a:off x="2354219" y="4247909"/>
            <a:ext cx="3549600" cy="2207473"/>
          </a:xfrm>
          <a:prstGeom prst="rect">
            <a:avLst/>
          </a:prstGeom>
        </p:spPr>
        <p:txBody>
          <a:bodyPr wrap="square" lIns="216000" tIns="216000" rIns="216000" bIns="216000">
            <a:spAutoFit/>
          </a:bodyPr>
          <a:lstStyle/>
          <a:p>
            <a:pPr marL="0" indent="0">
              <a:buNone/>
            </a:pPr>
            <a:r>
              <a:rPr lang="da-DK" i="1" dirty="0">
                <a:solidFill>
                  <a:schemeClr val="bg1"/>
                </a:solidFill>
              </a:rPr>
              <a:t>”Vi har så meget fokus på dem der er syge. Men </a:t>
            </a:r>
            <a:r>
              <a:rPr lang="da-DK" b="1" i="1" dirty="0">
                <a:solidFill>
                  <a:schemeClr val="bg1"/>
                </a:solidFill>
              </a:rPr>
              <a:t>hvad med alle de her som egentlig passer deres arbejde og gør det godt, og kommer og holder </a:t>
            </a:r>
            <a:r>
              <a:rPr lang="da-DK" b="1" i="1" dirty="0" smtClean="0">
                <a:solidFill>
                  <a:schemeClr val="bg1"/>
                </a:solidFill>
              </a:rPr>
              <a:t>hjulene i gang?</a:t>
            </a:r>
            <a:r>
              <a:rPr lang="da-DK" i="1" dirty="0" smtClean="0">
                <a:solidFill>
                  <a:schemeClr val="bg1"/>
                </a:solidFill>
              </a:rPr>
              <a:t>”</a:t>
            </a:r>
            <a:endParaRPr lang="da-DK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3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5960962"/>
            <a:ext cx="2639028" cy="897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 smtClean="0"/>
          </a:p>
        </p:txBody>
      </p:sp>
      <p:sp>
        <p:nvSpPr>
          <p:cNvPr id="6" name="Oval billedforklaring 5"/>
          <p:cNvSpPr/>
          <p:nvPr/>
        </p:nvSpPr>
        <p:spPr>
          <a:xfrm>
            <a:off x="6578240" y="1817890"/>
            <a:ext cx="4834684" cy="2503853"/>
          </a:xfrm>
          <a:prstGeom prst="wedgeEllipseCallou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 smtClean="0"/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27120" y="1706400"/>
            <a:ext cx="5724000" cy="4908018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2400"/>
              </a:spcAft>
              <a:buNone/>
            </a:pPr>
            <a:r>
              <a:rPr lang="en-US" sz="1800" dirty="0" err="1"/>
              <a:t>Hvad</a:t>
            </a:r>
            <a:r>
              <a:rPr lang="en-US" sz="1800" dirty="0"/>
              <a:t> </a:t>
            </a:r>
            <a:r>
              <a:rPr lang="en-US" sz="1800" dirty="0" err="1"/>
              <a:t>mener</a:t>
            </a:r>
            <a:r>
              <a:rPr lang="en-US" sz="1800" dirty="0"/>
              <a:t> </a:t>
            </a:r>
            <a:r>
              <a:rPr lang="en-US" sz="1800" dirty="0" err="1"/>
              <a:t>lederne</a:t>
            </a:r>
            <a:r>
              <a:rPr lang="en-US" sz="1800" dirty="0"/>
              <a:t> </a:t>
            </a:r>
            <a:r>
              <a:rPr lang="en-US" sz="1800" dirty="0" err="1"/>
              <a:t>selv</a:t>
            </a:r>
            <a:r>
              <a:rPr lang="en-US" sz="1800" dirty="0"/>
              <a:t> </a:t>
            </a:r>
            <a:r>
              <a:rPr lang="en-US" sz="1800" dirty="0" err="1"/>
              <a:t>kan</a:t>
            </a:r>
            <a:r>
              <a:rPr lang="en-US" sz="1800" dirty="0"/>
              <a:t> </a:t>
            </a:r>
            <a:r>
              <a:rPr lang="en-US" sz="1800" dirty="0" err="1"/>
              <a:t>være</a:t>
            </a:r>
            <a:r>
              <a:rPr lang="en-US" sz="1800" dirty="0"/>
              <a:t> </a:t>
            </a:r>
            <a:r>
              <a:rPr lang="en-US" sz="1800" dirty="0" err="1"/>
              <a:t>forebyggende</a:t>
            </a:r>
            <a:r>
              <a:rPr lang="en-US" sz="1800" dirty="0" smtClean="0"/>
              <a:t>?</a:t>
            </a:r>
          </a:p>
          <a:p>
            <a:pPr>
              <a:spcBef>
                <a:spcPts val="300"/>
              </a:spcBef>
              <a:spcAft>
                <a:spcPts val="2400"/>
              </a:spcAft>
            </a:pPr>
            <a:r>
              <a:rPr lang="en-US" sz="1800" dirty="0" err="1" smtClean="0"/>
              <a:t>Fokus</a:t>
            </a:r>
            <a:r>
              <a:rPr lang="en-US" sz="1800" dirty="0" smtClean="0"/>
              <a:t> </a:t>
            </a:r>
            <a:r>
              <a:rPr lang="en-US" sz="1800" dirty="0" err="1" smtClean="0"/>
              <a:t>på</a:t>
            </a:r>
            <a:r>
              <a:rPr lang="en-US" sz="1800" dirty="0" smtClean="0"/>
              <a:t> </a:t>
            </a:r>
            <a:r>
              <a:rPr lang="en-US" sz="1800" dirty="0" err="1" smtClean="0"/>
              <a:t>kerneopgaven</a:t>
            </a:r>
            <a:r>
              <a:rPr lang="en-US" sz="1800" dirty="0" smtClean="0"/>
              <a:t>. </a:t>
            </a:r>
          </a:p>
          <a:p>
            <a:pPr>
              <a:spcBef>
                <a:spcPts val="300"/>
              </a:spcBef>
              <a:spcAft>
                <a:spcPts val="2400"/>
              </a:spcAft>
            </a:pPr>
            <a:r>
              <a:rPr lang="en-US" sz="1800" dirty="0" err="1"/>
              <a:t>S</a:t>
            </a:r>
            <a:r>
              <a:rPr lang="en-US" sz="1800" dirty="0" err="1" smtClean="0"/>
              <a:t>kabe</a:t>
            </a:r>
            <a:r>
              <a:rPr lang="en-US" sz="1800" dirty="0" smtClean="0"/>
              <a:t> </a:t>
            </a:r>
            <a:r>
              <a:rPr lang="en-US" sz="1800" dirty="0" err="1" smtClean="0"/>
              <a:t>mening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arbejdet</a:t>
            </a:r>
            <a:r>
              <a:rPr lang="en-US" sz="1800" dirty="0" smtClean="0"/>
              <a:t>.</a:t>
            </a:r>
          </a:p>
          <a:p>
            <a:pPr>
              <a:spcBef>
                <a:spcPts val="300"/>
              </a:spcBef>
              <a:spcAft>
                <a:spcPts val="2400"/>
              </a:spcAft>
            </a:pPr>
            <a:r>
              <a:rPr lang="en-US" sz="1800" dirty="0" err="1" smtClean="0"/>
              <a:t>Højne</a:t>
            </a:r>
            <a:r>
              <a:rPr lang="en-US" sz="1800" dirty="0" smtClean="0"/>
              <a:t> </a:t>
            </a:r>
            <a:r>
              <a:rPr lang="en-US" sz="1800" dirty="0" err="1" smtClean="0"/>
              <a:t>fagligheden</a:t>
            </a:r>
            <a:r>
              <a:rPr lang="en-US" sz="1800" dirty="0" smtClean="0"/>
              <a:t> og den </a:t>
            </a:r>
            <a:r>
              <a:rPr lang="en-US" sz="1800" dirty="0" err="1" smtClean="0"/>
              <a:t>faglige</a:t>
            </a:r>
            <a:r>
              <a:rPr lang="en-US" sz="1800" dirty="0" smtClean="0"/>
              <a:t> </a:t>
            </a:r>
            <a:r>
              <a:rPr lang="en-US" sz="1800" dirty="0" err="1" smtClean="0"/>
              <a:t>stolthed</a:t>
            </a:r>
            <a:r>
              <a:rPr lang="en-US" sz="1800" dirty="0" smtClean="0"/>
              <a:t>.</a:t>
            </a:r>
            <a:endParaRPr lang="en-US" sz="1800" dirty="0"/>
          </a:p>
          <a:p>
            <a:pPr>
              <a:spcBef>
                <a:spcPts val="300"/>
              </a:spcBef>
              <a:spcAft>
                <a:spcPts val="2400"/>
              </a:spcAft>
            </a:pPr>
            <a:r>
              <a:rPr lang="en-US" sz="1800" dirty="0" err="1" smtClean="0"/>
              <a:t>Involvering</a:t>
            </a:r>
            <a:r>
              <a:rPr lang="en-US" sz="1800" dirty="0" smtClean="0"/>
              <a:t> </a:t>
            </a:r>
            <a:r>
              <a:rPr lang="en-US" sz="1800" dirty="0" err="1" smtClean="0"/>
              <a:t>af</a:t>
            </a:r>
            <a:r>
              <a:rPr lang="en-US" sz="1800" dirty="0" smtClean="0"/>
              <a:t> </a:t>
            </a:r>
            <a:r>
              <a:rPr lang="en-US" sz="1800" dirty="0" err="1" smtClean="0"/>
              <a:t>medarbejderne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tilrettelæggelse</a:t>
            </a:r>
            <a:r>
              <a:rPr lang="en-US" sz="1800" dirty="0" smtClean="0"/>
              <a:t> </a:t>
            </a:r>
            <a:r>
              <a:rPr lang="en-US" sz="1800" dirty="0" err="1" smtClean="0"/>
              <a:t>af</a:t>
            </a:r>
            <a:r>
              <a:rPr lang="en-US" sz="1800" dirty="0" smtClean="0"/>
              <a:t> </a:t>
            </a:r>
            <a:r>
              <a:rPr lang="en-US" sz="1800" dirty="0" err="1" smtClean="0"/>
              <a:t>arbejdsdagen</a:t>
            </a:r>
            <a:r>
              <a:rPr lang="en-US" sz="1800" dirty="0" smtClean="0"/>
              <a:t> (</a:t>
            </a:r>
            <a:r>
              <a:rPr lang="en-US" sz="1800" dirty="0" err="1" smtClean="0"/>
              <a:t>indenfor</a:t>
            </a:r>
            <a:r>
              <a:rPr lang="en-US" sz="1800" dirty="0" smtClean="0"/>
              <a:t> </a:t>
            </a:r>
            <a:r>
              <a:rPr lang="en-US" sz="1800" dirty="0" err="1" smtClean="0"/>
              <a:t>rammerne</a:t>
            </a:r>
            <a:r>
              <a:rPr lang="en-US" sz="1800" dirty="0" smtClean="0"/>
              <a:t>).</a:t>
            </a:r>
          </a:p>
          <a:p>
            <a:pPr>
              <a:spcBef>
                <a:spcPts val="300"/>
              </a:spcBef>
              <a:spcAft>
                <a:spcPts val="2400"/>
              </a:spcAft>
            </a:pPr>
            <a:r>
              <a:rPr lang="en-US" sz="1800" dirty="0" err="1"/>
              <a:t>S</a:t>
            </a:r>
            <a:r>
              <a:rPr lang="en-US" sz="1800" dirty="0" err="1" smtClean="0"/>
              <a:t>kabe</a:t>
            </a:r>
            <a:r>
              <a:rPr lang="en-US" sz="1800" dirty="0" smtClean="0"/>
              <a:t> </a:t>
            </a:r>
            <a:r>
              <a:rPr lang="en-US" sz="1800" dirty="0" err="1" smtClean="0"/>
              <a:t>stærke</a:t>
            </a:r>
            <a:r>
              <a:rPr lang="en-US" sz="1800" dirty="0" smtClean="0"/>
              <a:t> </a:t>
            </a:r>
            <a:r>
              <a:rPr lang="en-US" sz="1800" dirty="0" err="1" smtClean="0"/>
              <a:t>arbejdsfællesskaber</a:t>
            </a:r>
            <a:r>
              <a:rPr lang="en-US" sz="1800" dirty="0" smtClean="0"/>
              <a:t>.</a:t>
            </a:r>
          </a:p>
          <a:p>
            <a:pPr>
              <a:spcBef>
                <a:spcPts val="300"/>
              </a:spcBef>
              <a:spcAft>
                <a:spcPts val="2400"/>
              </a:spcAft>
            </a:pPr>
            <a:r>
              <a:rPr lang="en-US" sz="1800" dirty="0" err="1" smtClean="0"/>
              <a:t>Arbejdstilpasninger</a:t>
            </a:r>
            <a:r>
              <a:rPr lang="en-US" sz="1800" dirty="0"/>
              <a:t>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Forebyggelse</a:t>
            </a:r>
            <a:endParaRPr lang="en-US" b="0" dirty="0"/>
          </a:p>
        </p:txBody>
      </p:sp>
      <p:sp>
        <p:nvSpPr>
          <p:cNvPr id="5" name="Rektangel 4"/>
          <p:cNvSpPr/>
          <p:nvPr/>
        </p:nvSpPr>
        <p:spPr>
          <a:xfrm>
            <a:off x="7069975" y="2321937"/>
            <a:ext cx="3992218" cy="1660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da-DK" sz="1400" i="1" dirty="0" smtClean="0">
                <a:solidFill>
                  <a:schemeClr val="bg1"/>
                </a:solidFill>
                <a:latin typeface="+mn-lt"/>
              </a:rPr>
              <a:t>”</a:t>
            </a:r>
            <a:r>
              <a:rPr lang="da-DK" sz="1400" b="1" i="1" dirty="0" smtClean="0">
                <a:solidFill>
                  <a:schemeClr val="bg1"/>
                </a:solidFill>
                <a:latin typeface="+mn-lt"/>
              </a:rPr>
              <a:t>Jo </a:t>
            </a:r>
            <a:r>
              <a:rPr lang="da-DK" sz="1400" b="1" i="1" dirty="0">
                <a:solidFill>
                  <a:schemeClr val="bg1"/>
                </a:solidFill>
                <a:latin typeface="+mn-lt"/>
              </a:rPr>
              <a:t>stærkere institutionen er </a:t>
            </a:r>
            <a:r>
              <a:rPr lang="da-DK" sz="1400" b="1" i="1" dirty="0" smtClean="0">
                <a:solidFill>
                  <a:schemeClr val="bg1"/>
                </a:solidFill>
                <a:latin typeface="+mn-lt"/>
              </a:rPr>
              <a:t>blevet, </a:t>
            </a:r>
            <a:r>
              <a:rPr lang="da-DK" sz="1400" b="1" i="1" dirty="0">
                <a:solidFill>
                  <a:schemeClr val="bg1"/>
                </a:solidFill>
                <a:latin typeface="+mn-lt"/>
              </a:rPr>
              <a:t>jo dygtigere vi er blevet og det her med at arbejde med fokus på kerneopgaven</a:t>
            </a:r>
            <a:r>
              <a:rPr lang="da-DK" sz="1400" i="1" dirty="0">
                <a:solidFill>
                  <a:schemeClr val="bg1"/>
                </a:solidFill>
                <a:latin typeface="+mn-lt"/>
              </a:rPr>
              <a:t>, så </a:t>
            </a:r>
            <a:r>
              <a:rPr lang="da-DK" sz="1400" i="1" dirty="0" smtClean="0">
                <a:solidFill>
                  <a:schemeClr val="bg1"/>
                </a:solidFill>
                <a:latin typeface="+mn-lt"/>
              </a:rPr>
              <a:t>synes </a:t>
            </a:r>
            <a:r>
              <a:rPr lang="da-DK" sz="1400" i="1" dirty="0">
                <a:solidFill>
                  <a:schemeClr val="bg1"/>
                </a:solidFill>
                <a:latin typeface="+mn-lt"/>
              </a:rPr>
              <a:t>jeg at </a:t>
            </a:r>
            <a:r>
              <a:rPr lang="da-DK" sz="1400" i="1" dirty="0" smtClean="0">
                <a:solidFill>
                  <a:schemeClr val="bg1"/>
                </a:solidFill>
                <a:latin typeface="+mn-lt"/>
              </a:rPr>
              <a:t>se, </a:t>
            </a:r>
            <a:r>
              <a:rPr lang="da-DK" sz="1400" i="1" dirty="0">
                <a:solidFill>
                  <a:schemeClr val="bg1"/>
                </a:solidFill>
                <a:latin typeface="+mn-lt"/>
              </a:rPr>
              <a:t>at deres fravær bliver lidt mindre. Fordi </a:t>
            </a:r>
            <a:r>
              <a:rPr lang="da-DK" sz="1400" b="1" i="1" dirty="0">
                <a:solidFill>
                  <a:schemeClr val="bg1"/>
                </a:solidFill>
                <a:latin typeface="+mn-lt"/>
              </a:rPr>
              <a:t>deres </a:t>
            </a:r>
            <a:r>
              <a:rPr lang="da-DK" sz="1400" b="1" i="1" dirty="0" smtClean="0">
                <a:solidFill>
                  <a:schemeClr val="bg1"/>
                </a:solidFill>
                <a:latin typeface="+mn-lt"/>
              </a:rPr>
              <a:t>kollegaer </a:t>
            </a:r>
            <a:r>
              <a:rPr lang="da-DK" sz="1400" b="1" i="1" dirty="0">
                <a:solidFill>
                  <a:schemeClr val="bg1"/>
                </a:solidFill>
                <a:latin typeface="+mn-lt"/>
              </a:rPr>
              <a:t>også stiller dem nogle høje </a:t>
            </a:r>
            <a:r>
              <a:rPr lang="da-DK" sz="1400" b="1" i="1" dirty="0" smtClean="0">
                <a:solidFill>
                  <a:schemeClr val="bg1"/>
                </a:solidFill>
                <a:latin typeface="+mn-lt"/>
              </a:rPr>
              <a:t>forventninger</a:t>
            </a:r>
            <a:r>
              <a:rPr lang="da-DK" sz="1400" i="1" dirty="0" smtClean="0">
                <a:solidFill>
                  <a:schemeClr val="bg1"/>
                </a:solidFill>
                <a:latin typeface="+mn-lt"/>
              </a:rPr>
              <a:t>.” </a:t>
            </a:r>
            <a:endParaRPr lang="en-US" sz="1400" dirty="0">
              <a:latin typeface="+mn-lt"/>
            </a:endParaRPr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9263-908B-4AEB-BCEF-EEA1448A669D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82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5" name="Pladsholder til tekst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ler@nfa.dk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Tak</a:t>
            </a:r>
            <a:r>
              <a:rPr lang="en-US" dirty="0" smtClean="0"/>
              <a:t> for </a:t>
            </a:r>
            <a:r>
              <a:rPr lang="en-US" dirty="0" err="1" smtClean="0"/>
              <a:t>opmærksomheden</a:t>
            </a:r>
            <a:endParaRPr lang="en-US" dirty="0"/>
          </a:p>
        </p:txBody>
      </p:sp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Ph.d.-</a:t>
            </a:r>
            <a:r>
              <a:rPr lang="en-US" dirty="0" err="1" smtClean="0"/>
              <a:t>stipendiat</a:t>
            </a:r>
            <a:endParaRPr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Lene Rasmussen</a:t>
            </a:r>
            <a:endParaRPr lang="en-US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9263-908B-4AEB-BCEF-EEA1448A669D}" type="slidenum">
              <a:rPr lang="da-DK" smtClean="0"/>
              <a:t>12</a:t>
            </a:fld>
            <a:endParaRPr lang="da-DK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950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27113" y="1705490"/>
            <a:ext cx="5128735" cy="4012404"/>
          </a:xfrm>
        </p:spPr>
        <p:txBody>
          <a:bodyPr/>
          <a:lstStyle/>
          <a:p>
            <a:r>
              <a:rPr lang="da-DK" sz="1800" b="1" dirty="0" smtClean="0"/>
              <a:t>Sygefraværspulje</a:t>
            </a:r>
            <a:r>
              <a:rPr lang="da-DK" sz="1800" dirty="0" smtClean="0"/>
              <a:t> på 100 </a:t>
            </a:r>
            <a:r>
              <a:rPr lang="da-DK" sz="1800" dirty="0"/>
              <a:t>mio. </a:t>
            </a:r>
            <a:r>
              <a:rPr lang="da-DK" sz="1800" dirty="0" smtClean="0"/>
              <a:t>kr. </a:t>
            </a:r>
            <a:r>
              <a:rPr lang="da-DK" sz="1800" dirty="0"/>
              <a:t>afsat til særlige indsatser for at nedbringe sygefraværet på offentlige </a:t>
            </a:r>
            <a:r>
              <a:rPr lang="da-DK" sz="1800" dirty="0" smtClean="0"/>
              <a:t>arbejdspladser. </a:t>
            </a:r>
          </a:p>
          <a:p>
            <a:pPr marL="0" indent="0">
              <a:buNone/>
            </a:pPr>
            <a:endParaRPr lang="da-DK" sz="1400" dirty="0"/>
          </a:p>
          <a:p>
            <a:r>
              <a:rPr lang="da-DK" sz="1800" dirty="0" smtClean="0"/>
              <a:t>Der er udviklet en </a:t>
            </a:r>
            <a:r>
              <a:rPr lang="da-DK" sz="1800" b="1" dirty="0" smtClean="0"/>
              <a:t>indsatsmodel</a:t>
            </a:r>
            <a:r>
              <a:rPr lang="da-DK" sz="1800" dirty="0"/>
              <a:t>,</a:t>
            </a:r>
            <a:r>
              <a:rPr lang="da-DK" sz="1800" dirty="0" smtClean="0"/>
              <a:t> som skal udgøre rammen for de sygefraværs-indsatser, der igangsættes på de offentlige arbejdspladser.</a:t>
            </a:r>
          </a:p>
          <a:p>
            <a:endParaRPr lang="da-DK" sz="1400" dirty="0"/>
          </a:p>
          <a:p>
            <a:r>
              <a:rPr lang="da-DK" sz="1800" dirty="0" smtClean="0"/>
              <a:t>Formålet </a:t>
            </a:r>
            <a:r>
              <a:rPr lang="da-DK" sz="1800" dirty="0"/>
              <a:t>med </a:t>
            </a:r>
            <a:r>
              <a:rPr lang="da-DK" sz="1800" dirty="0" smtClean="0"/>
              <a:t>forskningsprojektet: At gennemføre en procesevaluering af indsatsmodellen.</a:t>
            </a:r>
          </a:p>
          <a:p>
            <a:endParaRPr lang="da-DK" sz="1800" dirty="0" smtClean="0"/>
          </a:p>
          <a:p>
            <a:pPr marL="0" indent="0">
              <a:buNone/>
            </a:pPr>
            <a:endParaRPr lang="da-DK" sz="1400" dirty="0" smtClean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9263-908B-4AEB-BCEF-EEA1448A669D}" type="slidenum">
              <a:rPr lang="da-DK" smtClean="0"/>
              <a:t>2</a:t>
            </a:fld>
            <a:endParaRPr lang="da-DK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SOA-evaluering</a:t>
            </a:r>
            <a:endParaRPr lang="da-DK" dirty="0"/>
          </a:p>
        </p:txBody>
      </p:sp>
      <p:pic>
        <p:nvPicPr>
          <p:cNvPr id="5" name="Pladsholder til billede 4"/>
          <p:cNvPicPr>
            <a:picLocks noGrp="1" noChangeAspect="1"/>
          </p:cNvPicPr>
          <p:nvPr>
            <p:ph type="pic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6" r="1139"/>
          <a:stretch/>
        </p:blipFill>
        <p:spPr>
          <a:xfrm>
            <a:off x="6321254" y="0"/>
            <a:ext cx="58707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6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5691" y="1706400"/>
            <a:ext cx="3595237" cy="350359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ktangel 7"/>
          <p:cNvSpPr/>
          <p:nvPr/>
        </p:nvSpPr>
        <p:spPr>
          <a:xfrm>
            <a:off x="0" y="5960962"/>
            <a:ext cx="2639028" cy="897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 smtClean="0"/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27120" y="1706400"/>
            <a:ext cx="5490000" cy="4739435"/>
          </a:xfrm>
        </p:spPr>
        <p:txBody>
          <a:bodyPr/>
          <a:lstStyle/>
          <a:p>
            <a:r>
              <a:rPr lang="da-DK" sz="1800" dirty="0" smtClean="0"/>
              <a:t>Ensartet håndtering </a:t>
            </a:r>
            <a:r>
              <a:rPr lang="da-DK" sz="1800" dirty="0"/>
              <a:t>af </a:t>
            </a:r>
            <a:r>
              <a:rPr lang="da-DK" sz="1800" b="1" dirty="0" smtClean="0"/>
              <a:t>sygemeldinger</a:t>
            </a:r>
            <a:r>
              <a:rPr lang="da-DK" sz="1800" dirty="0" smtClean="0"/>
              <a:t>.</a:t>
            </a:r>
          </a:p>
          <a:p>
            <a:pPr marL="0" indent="0">
              <a:buNone/>
            </a:pPr>
            <a:endParaRPr lang="da-DK" sz="1400" dirty="0"/>
          </a:p>
          <a:p>
            <a:r>
              <a:rPr lang="da-DK" sz="1800" b="1" dirty="0"/>
              <a:t>F</a:t>
            </a:r>
            <a:r>
              <a:rPr lang="da-DK" sz="1800" b="1" dirty="0" smtClean="0"/>
              <a:t>orebyggelse </a:t>
            </a:r>
            <a:r>
              <a:rPr lang="da-DK" sz="1800" dirty="0"/>
              <a:t>af sygefravær på </a:t>
            </a:r>
            <a:r>
              <a:rPr lang="da-DK" sz="1800" dirty="0" err="1" smtClean="0"/>
              <a:t>arbejds-pladsen</a:t>
            </a:r>
            <a:r>
              <a:rPr lang="da-DK" sz="1800" dirty="0" smtClean="0"/>
              <a:t> </a:t>
            </a:r>
            <a:r>
              <a:rPr lang="da-DK" sz="1800" dirty="0"/>
              <a:t>ved at adressere </a:t>
            </a:r>
            <a:r>
              <a:rPr lang="da-DK" sz="1800" dirty="0" smtClean="0"/>
              <a:t>udfordringer i medarbejdernes arbejdsmiljø.</a:t>
            </a:r>
          </a:p>
          <a:p>
            <a:pPr marL="0" indent="0">
              <a:buNone/>
            </a:pPr>
            <a:endParaRPr lang="da-DK" sz="1400" dirty="0"/>
          </a:p>
          <a:p>
            <a:r>
              <a:rPr lang="da-DK" sz="1800" dirty="0" smtClean="0"/>
              <a:t>Etablering af en </a:t>
            </a:r>
            <a:r>
              <a:rPr lang="da-DK" sz="1800" b="1" dirty="0" smtClean="0"/>
              <a:t>sygefraværskoordination</a:t>
            </a:r>
            <a:r>
              <a:rPr lang="da-DK" sz="1800" dirty="0" smtClean="0"/>
              <a:t>.</a:t>
            </a:r>
          </a:p>
          <a:p>
            <a:pPr marL="0" indent="0">
              <a:buNone/>
            </a:pPr>
            <a:endParaRPr lang="da-DK" sz="1400" dirty="0" smtClean="0"/>
          </a:p>
          <a:p>
            <a:r>
              <a:rPr lang="da-DK" sz="1800" b="1" dirty="0" smtClean="0"/>
              <a:t>Organisering</a:t>
            </a:r>
            <a:r>
              <a:rPr lang="da-DK" sz="1800" dirty="0" smtClean="0"/>
              <a:t> af sygefraværsindsatsen i et beslutningsdygtigt forum.</a:t>
            </a:r>
          </a:p>
          <a:p>
            <a:endParaRPr lang="da-DK" sz="1400" dirty="0"/>
          </a:p>
          <a:p>
            <a:r>
              <a:rPr lang="da-DK" sz="1800" dirty="0" smtClean="0"/>
              <a:t>Anvende </a:t>
            </a:r>
            <a:r>
              <a:rPr lang="da-DK" sz="1800" b="1" dirty="0" smtClean="0"/>
              <a:t>data</a:t>
            </a:r>
            <a:r>
              <a:rPr lang="da-DK" sz="1800" dirty="0" smtClean="0"/>
              <a:t> til at målrette og kvalificere sygefraværsindsatsen. </a:t>
            </a:r>
            <a:endParaRPr lang="da-DK" sz="1800" dirty="0"/>
          </a:p>
          <a:p>
            <a:endParaRPr lang="da-DK" sz="1800" dirty="0" smtClean="0"/>
          </a:p>
          <a:p>
            <a:endParaRPr lang="da-DK" sz="1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Indsatsmodellen</a:t>
            </a: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9585439" y="5211380"/>
            <a:ext cx="2012395" cy="2240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da-DK" sz="1400" dirty="0" smtClean="0"/>
              <a:t>Deloitte 2019</a:t>
            </a:r>
            <a:endParaRPr lang="da-DK" sz="14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9263-908B-4AEB-BCEF-EEA1448A669D}" type="slidenum">
              <a:rPr lang="da-DK" smtClean="0"/>
              <a:t>3</a:t>
            </a:fld>
            <a:endParaRPr lang="da-DK"/>
          </a:p>
        </p:txBody>
      </p:sp>
      <p:sp>
        <p:nvSpPr>
          <p:cNvPr id="9" name="Ellipse 8"/>
          <p:cNvSpPr/>
          <p:nvPr/>
        </p:nvSpPr>
        <p:spPr>
          <a:xfrm>
            <a:off x="7445691" y="2032913"/>
            <a:ext cx="3595237" cy="892401"/>
          </a:xfrm>
          <a:prstGeom prst="ellipse">
            <a:avLst/>
          </a:prstGeom>
          <a:noFill/>
          <a:ln w="28575">
            <a:solidFill>
              <a:srgbClr val="CF2E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 smtClean="0"/>
          </a:p>
        </p:txBody>
      </p:sp>
    </p:spTree>
    <p:extLst>
      <p:ext uri="{BB962C8B-B14F-4D97-AF65-F5344CB8AC3E}">
        <p14:creationId xmlns:p14="http://schemas.microsoft.com/office/powerpoint/2010/main" val="176989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9263-908B-4AEB-BCEF-EEA1448A669D}" type="slidenum">
              <a:rPr lang="da-DK" smtClean="0"/>
              <a:t>4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Resultater</a:t>
            </a:r>
            <a:endParaRPr lang="da-DK" dirty="0"/>
          </a:p>
        </p:txBody>
      </p:sp>
      <p:sp>
        <p:nvSpPr>
          <p:cNvPr id="17" name="Undertitel 1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a-DK" dirty="0" smtClean="0"/>
              <a:t>Sygemelding</a:t>
            </a:r>
            <a:endParaRPr lang="da-DK" dirty="0"/>
          </a:p>
        </p:txBody>
      </p:sp>
      <p:pic>
        <p:nvPicPr>
          <p:cNvPr id="15" name="Billed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5941" y="2135716"/>
            <a:ext cx="3595237" cy="350359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Ellipse 17"/>
          <p:cNvSpPr/>
          <p:nvPr/>
        </p:nvSpPr>
        <p:spPr>
          <a:xfrm>
            <a:off x="4250871" y="2437174"/>
            <a:ext cx="1842688" cy="892401"/>
          </a:xfrm>
          <a:prstGeom prst="ellipse">
            <a:avLst/>
          </a:prstGeom>
          <a:noFill/>
          <a:ln w="28575">
            <a:solidFill>
              <a:srgbClr val="CF2E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 smtClean="0"/>
          </a:p>
        </p:txBody>
      </p:sp>
    </p:spTree>
    <p:extLst>
      <p:ext uri="{BB962C8B-B14F-4D97-AF65-F5344CB8AC3E}">
        <p14:creationId xmlns:p14="http://schemas.microsoft.com/office/powerpoint/2010/main" val="157637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Billede 1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869" y="0"/>
            <a:ext cx="5548132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Pladsholder til indhold 1"/>
          <p:cNvSpPr>
            <a:spLocks noGrp="1"/>
          </p:cNvSpPr>
          <p:nvPr>
            <p:ph idx="1"/>
          </p:nvPr>
        </p:nvSpPr>
        <p:spPr bwMode="auto">
          <a:xfrm>
            <a:off x="427037" y="1706400"/>
            <a:ext cx="5464800" cy="37607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err="1"/>
              <a:t>Faste</a:t>
            </a:r>
            <a:r>
              <a:rPr lang="en-US" sz="1800" dirty="0"/>
              <a:t> procedure</a:t>
            </a:r>
            <a:r>
              <a:rPr lang="da-DK" sz="1800" dirty="0"/>
              <a:t>r for sygemelding er for de fleste ledere et godt støtteredskab. </a:t>
            </a:r>
          </a:p>
          <a:p>
            <a:pPr marL="0" indent="0">
              <a:buNone/>
            </a:pPr>
            <a:endParaRPr lang="da-DK" sz="1400" dirty="0"/>
          </a:p>
          <a:p>
            <a:r>
              <a:rPr lang="en-US" sz="1800" dirty="0" err="1"/>
              <a:t>Lederne</a:t>
            </a:r>
            <a:r>
              <a:rPr lang="en-US" sz="1800" dirty="0"/>
              <a:t> </a:t>
            </a:r>
            <a:r>
              <a:rPr lang="en-US" sz="1800" dirty="0" err="1"/>
              <a:t>efterspørger</a:t>
            </a:r>
            <a:r>
              <a:rPr lang="en-US" sz="1800" dirty="0"/>
              <a:t> dog </a:t>
            </a:r>
            <a:r>
              <a:rPr lang="en-US" sz="1800" dirty="0" err="1"/>
              <a:t>samtidig</a:t>
            </a:r>
            <a:r>
              <a:rPr lang="en-US" sz="1800" dirty="0"/>
              <a:t> </a:t>
            </a:r>
            <a:r>
              <a:rPr lang="en-US" sz="1800" dirty="0" err="1"/>
              <a:t>mulighed</a:t>
            </a:r>
            <a:r>
              <a:rPr lang="en-US" sz="1800" dirty="0"/>
              <a:t> for mere </a:t>
            </a:r>
            <a:r>
              <a:rPr lang="en-US" sz="1800" dirty="0" err="1"/>
              <a:t>fleksibilitet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da-DK" sz="1800" dirty="0"/>
              <a:t>Lederne peger på, at der er forskel på, om medarbejderen er sygemeldt med et brækket ben eller om sygemeldingen skyldes psykisk mistrivsel.</a:t>
            </a:r>
            <a:endParaRPr lang="en-US" sz="1800" dirty="0"/>
          </a:p>
          <a:p>
            <a:endParaRPr lang="da-DK" altLang="da-DK" sz="1800" dirty="0" smtClean="0"/>
          </a:p>
        </p:txBody>
      </p:sp>
      <p:sp>
        <p:nvSpPr>
          <p:cNvPr id="159749" name="Pladsholder til slidenumm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lnSpc>
                <a:spcPct val="104000"/>
              </a:lnSpc>
              <a:spcAft>
                <a:spcPts val="300"/>
              </a:spcAft>
              <a:buClr>
                <a:srgbClr val="C8102E"/>
              </a:buClr>
              <a:buFont typeface="Verdana" panose="020B0604030504040204" pitchFamily="34" charset="0"/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4000"/>
              </a:lnSpc>
              <a:spcAft>
                <a:spcPts val="300"/>
              </a:spcAft>
              <a:buClr>
                <a:srgbClr val="C8102E"/>
              </a:buClr>
              <a:buFont typeface="Verdana" panose="020B0604030504040204" pitchFamily="34" charset="0"/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Aft>
                <a:spcPts val="600"/>
              </a:spcAft>
              <a:buFont typeface="Calibri" panose="020F0502020204030204" pitchFamily="34" charset="0"/>
              <a:buChar char="​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4000"/>
              </a:lnSpc>
              <a:spcBef>
                <a:spcPts val="600"/>
              </a:spcBef>
              <a:buFont typeface="Calibri" panose="020F0502020204030204" pitchFamily="34" charset="0"/>
              <a:buChar char="​"/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spcBef>
                <a:spcPts val="600"/>
              </a:spcBef>
              <a:buFont typeface="Calibri" panose="020F0502020204030204" pitchFamily="34" charset="0"/>
              <a:buChar char="​"/>
              <a:defRPr sz="2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457200" fontAlgn="base">
              <a:spcBef>
                <a:spcPts val="600"/>
              </a:spcBef>
              <a:spcAft>
                <a:spcPct val="0"/>
              </a:spcAft>
              <a:buFont typeface="Calibri" panose="020F0502020204030204" pitchFamily="34" charset="0"/>
              <a:buChar char="​"/>
              <a:defRPr sz="2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914400" fontAlgn="base">
              <a:spcBef>
                <a:spcPts val="600"/>
              </a:spcBef>
              <a:spcAft>
                <a:spcPct val="0"/>
              </a:spcAft>
              <a:buFont typeface="Calibri" panose="020F0502020204030204" pitchFamily="34" charset="0"/>
              <a:buChar char="​"/>
              <a:defRPr sz="2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1371600" fontAlgn="base">
              <a:spcBef>
                <a:spcPts val="600"/>
              </a:spcBef>
              <a:spcAft>
                <a:spcPct val="0"/>
              </a:spcAft>
              <a:buFont typeface="Calibri" panose="020F0502020204030204" pitchFamily="34" charset="0"/>
              <a:buChar char="​"/>
              <a:defRPr sz="2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1828800" fontAlgn="base">
              <a:spcBef>
                <a:spcPts val="600"/>
              </a:spcBef>
              <a:spcAft>
                <a:spcPct val="0"/>
              </a:spcAft>
              <a:buFont typeface="Calibri" panose="020F0502020204030204" pitchFamily="34" charset="0"/>
              <a:buChar char="​"/>
              <a:defRPr sz="2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buFont typeface="Verdana" panose="020B0604030504040204" pitchFamily="34" charset="0"/>
              <a:buNone/>
            </a:pPr>
            <a:fld id="{33229E23-F3F6-4DA8-87FD-1B393DC9F55A}" type="slidenum">
              <a:rPr lang="da-DK" altLang="da-DK" sz="500"/>
              <a:pPr fontAlgn="base">
                <a:spcBef>
                  <a:spcPct val="0"/>
                </a:spcBef>
                <a:buFont typeface="Verdana" panose="020B0604030504040204" pitchFamily="34" charset="0"/>
                <a:buNone/>
              </a:pPr>
              <a:t>5</a:t>
            </a:fld>
            <a:endParaRPr lang="da-DK" altLang="da-DK" sz="500"/>
          </a:p>
        </p:txBody>
      </p:sp>
      <p:sp>
        <p:nvSpPr>
          <p:cNvPr id="159750" name="Titel 4"/>
          <p:cNvSpPr>
            <a:spLocks noGrp="1"/>
          </p:cNvSpPr>
          <p:nvPr>
            <p:ph type="title"/>
          </p:nvPr>
        </p:nvSpPr>
        <p:spPr>
          <a:xfrm>
            <a:off x="427038" y="617538"/>
            <a:ext cx="11333162" cy="352425"/>
          </a:xfrm>
        </p:spPr>
        <p:txBody>
          <a:bodyPr/>
          <a:lstStyle/>
          <a:p>
            <a:r>
              <a:rPr lang="da-DK" altLang="da-DK" dirty="0" smtClean="0"/>
              <a:t>Sygemelding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F5C50BA5-F381-447A-A5C2-DE11561DBB25}"/>
              </a:ext>
            </a:extLst>
          </p:cNvPr>
          <p:cNvSpPr txBox="1">
            <a:spLocks/>
          </p:cNvSpPr>
          <p:nvPr/>
        </p:nvSpPr>
        <p:spPr>
          <a:xfrm>
            <a:off x="8332185" y="1587501"/>
            <a:ext cx="3549650" cy="2948651"/>
          </a:xfrm>
          <a:prstGeom prst="rect">
            <a:avLst/>
          </a:prstGeom>
          <a:noFill/>
        </p:spPr>
        <p:txBody>
          <a:bodyPr lIns="216000" tIns="216000" rIns="216000" bIns="216000"/>
          <a:lstStyle>
            <a:lvl1pPr marL="0" indent="0" algn="l" defTabSz="914400" rtl="0" eaLnBrk="1" latinLnBrk="0" hangingPunct="1">
              <a:lnSpc>
                <a:spcPct val="104000"/>
              </a:lnSpc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Calibri" panose="020F0502020204030204" pitchFamily="34" charset="0"/>
              <a:buChar char="​"/>
              <a:defRPr sz="44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Calibri" panose="020F0502020204030204" pitchFamily="34" charset="0"/>
              <a:buChar char="​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0" algn="l" defTabSz="914400" rtl="0" eaLnBrk="1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​"/>
              <a:defRPr sz="16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​"/>
              <a:defRPr sz="24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46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10000" b="1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alibri" panose="020F0502020204030204" pitchFamily="34" charset="0"/>
              <a:buChar char="​"/>
              <a:defRPr sz="950" kern="1200">
                <a:solidFill>
                  <a:srgbClr val="7C6E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alibri" panose="020F0502020204030204" pitchFamily="34" charset="0"/>
              <a:buChar char="​"/>
              <a:defRPr sz="950" b="1" kern="1200" baseline="0">
                <a:solidFill>
                  <a:srgbClr val="7C6E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buNone/>
            </a:pPr>
            <a:r>
              <a:rPr lang="da-DK" sz="1600" b="0" i="1" dirty="0" smtClean="0">
                <a:solidFill>
                  <a:srgbClr val="003087"/>
                </a:solidFill>
              </a:rPr>
              <a:t>”Der </a:t>
            </a:r>
            <a:r>
              <a:rPr lang="da-DK" sz="1600" b="0" i="1" dirty="0">
                <a:solidFill>
                  <a:srgbClr val="003087"/>
                </a:solidFill>
              </a:rPr>
              <a:t>er nogle gange, hvor jeg </a:t>
            </a:r>
            <a:r>
              <a:rPr lang="da-DK" sz="1600" b="0" i="1" dirty="0" smtClean="0">
                <a:solidFill>
                  <a:srgbClr val="003087"/>
                </a:solidFill>
              </a:rPr>
              <a:t>synes</a:t>
            </a:r>
            <a:r>
              <a:rPr lang="da-DK" sz="1600" b="0" i="1" dirty="0">
                <a:solidFill>
                  <a:srgbClr val="003087"/>
                </a:solidFill>
              </a:rPr>
              <a:t>,</a:t>
            </a:r>
            <a:r>
              <a:rPr lang="da-DK" sz="1600" b="0" i="1" dirty="0" smtClean="0">
                <a:solidFill>
                  <a:srgbClr val="003087"/>
                </a:solidFill>
              </a:rPr>
              <a:t> </a:t>
            </a:r>
            <a:r>
              <a:rPr lang="da-DK" sz="1600" i="1" dirty="0" smtClean="0">
                <a:solidFill>
                  <a:srgbClr val="003087"/>
                </a:solidFill>
              </a:rPr>
              <a:t>det </a:t>
            </a:r>
            <a:r>
              <a:rPr lang="da-DK" sz="1600" i="1" dirty="0">
                <a:solidFill>
                  <a:srgbClr val="003087"/>
                </a:solidFill>
              </a:rPr>
              <a:t>bliver for </a:t>
            </a:r>
            <a:r>
              <a:rPr lang="da-DK" sz="1600" i="1" dirty="0" smtClean="0">
                <a:solidFill>
                  <a:srgbClr val="003087"/>
                </a:solidFill>
              </a:rPr>
              <a:t>rigidt</a:t>
            </a:r>
            <a:r>
              <a:rPr lang="da-DK" sz="1600" b="0" i="1" dirty="0" smtClean="0">
                <a:solidFill>
                  <a:srgbClr val="003087"/>
                </a:solidFill>
              </a:rPr>
              <a:t>. </a:t>
            </a:r>
            <a:r>
              <a:rPr lang="da-DK" sz="1600" b="0" i="1" dirty="0">
                <a:solidFill>
                  <a:srgbClr val="003087"/>
                </a:solidFill>
              </a:rPr>
              <a:t>E</a:t>
            </a:r>
            <a:r>
              <a:rPr lang="da-DK" sz="1600" b="0" i="1" dirty="0" smtClean="0">
                <a:solidFill>
                  <a:srgbClr val="003087"/>
                </a:solidFill>
              </a:rPr>
              <a:t>ksempelvis med </a:t>
            </a:r>
            <a:r>
              <a:rPr lang="da-DK" sz="1600" b="0" i="1" dirty="0">
                <a:solidFill>
                  <a:srgbClr val="003087"/>
                </a:solidFill>
              </a:rPr>
              <a:t>de fysiske skader, hvorfor er det, at jeg skal indkalde dem til en sygefraværssamtale, når han dårligt kan køre bil eller han dårligt kan gå, hvorfor kan vi så ikke vente </a:t>
            </a:r>
            <a:r>
              <a:rPr lang="da-DK" sz="1600" b="0" i="1" dirty="0" smtClean="0">
                <a:solidFill>
                  <a:srgbClr val="003087"/>
                </a:solidFill>
              </a:rPr>
              <a:t>til han </a:t>
            </a:r>
            <a:r>
              <a:rPr lang="da-DK" sz="1600" b="0" i="1" dirty="0">
                <a:solidFill>
                  <a:srgbClr val="003087"/>
                </a:solidFill>
              </a:rPr>
              <a:t>kommer tilbage </a:t>
            </a:r>
            <a:r>
              <a:rPr lang="da-DK" sz="1600" b="0" i="1" dirty="0" smtClean="0">
                <a:solidFill>
                  <a:srgbClr val="003087"/>
                </a:solidFill>
              </a:rPr>
              <a:t>på arbejde?”</a:t>
            </a:r>
            <a:endParaRPr lang="da-DK" sz="1600" b="0" i="1" dirty="0">
              <a:solidFill>
                <a:srgbClr val="0030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2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28400" y="1706400"/>
            <a:ext cx="4322375" cy="4168168"/>
          </a:xfrm>
        </p:spPr>
        <p:txBody>
          <a:bodyPr/>
          <a:lstStyle/>
          <a:p>
            <a:r>
              <a:rPr lang="en-US" sz="1800" dirty="0" err="1"/>
              <a:t>Sygemeldingsprocedurerne</a:t>
            </a:r>
            <a:r>
              <a:rPr lang="en-US" sz="1800" dirty="0"/>
              <a:t> </a:t>
            </a:r>
            <a:r>
              <a:rPr lang="en-US" sz="1800" dirty="0" err="1" smtClean="0"/>
              <a:t>kan</a:t>
            </a:r>
            <a:r>
              <a:rPr lang="en-US" sz="1800" dirty="0" smtClean="0"/>
              <a:t> </a:t>
            </a:r>
            <a:r>
              <a:rPr lang="en-US" sz="1800" dirty="0" err="1" smtClean="0"/>
              <a:t>opleves</a:t>
            </a:r>
            <a:r>
              <a:rPr lang="en-US" sz="1800" dirty="0" smtClean="0"/>
              <a:t> </a:t>
            </a:r>
            <a:r>
              <a:rPr lang="en-US" sz="1800" dirty="0" err="1"/>
              <a:t>som</a:t>
            </a:r>
            <a:r>
              <a:rPr lang="en-US" sz="1800" dirty="0"/>
              <a:t> </a:t>
            </a:r>
            <a:r>
              <a:rPr lang="en-US" sz="1800" dirty="0" err="1"/>
              <a:t>kontrollerende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800" dirty="0" err="1"/>
              <a:t>E</a:t>
            </a:r>
            <a:r>
              <a:rPr lang="en-US" sz="1800" dirty="0" err="1" smtClean="0"/>
              <a:t>n</a:t>
            </a:r>
            <a:r>
              <a:rPr lang="en-US" sz="1800" dirty="0" smtClean="0"/>
              <a:t> </a:t>
            </a:r>
            <a:r>
              <a:rPr lang="en-US" sz="1800" dirty="0"/>
              <a:t>“</a:t>
            </a:r>
            <a:r>
              <a:rPr lang="en-US" sz="1800" dirty="0" err="1"/>
              <a:t>skal-opgave</a:t>
            </a:r>
            <a:r>
              <a:rPr lang="en-US" sz="1800" dirty="0" smtClean="0"/>
              <a:t>”.</a:t>
            </a:r>
          </a:p>
          <a:p>
            <a:endParaRPr lang="en-US" sz="1400" dirty="0"/>
          </a:p>
          <a:p>
            <a:r>
              <a:rPr lang="en-US" sz="1800" dirty="0" err="1"/>
              <a:t>R</a:t>
            </a:r>
            <a:r>
              <a:rPr lang="en-US" sz="1800" dirty="0" err="1" smtClean="0"/>
              <a:t>elationen</a:t>
            </a:r>
            <a:r>
              <a:rPr lang="en-US" sz="1800" dirty="0" smtClean="0"/>
              <a:t> </a:t>
            </a:r>
            <a:r>
              <a:rPr lang="en-US" sz="1800" dirty="0" err="1"/>
              <a:t>mellem</a:t>
            </a:r>
            <a:r>
              <a:rPr lang="en-US" sz="1800" dirty="0"/>
              <a:t> </a:t>
            </a:r>
            <a:r>
              <a:rPr lang="en-US" sz="1800" dirty="0" err="1"/>
              <a:t>medarbejder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 smtClean="0"/>
              <a:t>leder</a:t>
            </a:r>
            <a:r>
              <a:rPr lang="en-US" sz="1800" dirty="0" smtClean="0"/>
              <a:t> spiller </a:t>
            </a:r>
            <a:r>
              <a:rPr lang="en-US" sz="1800" dirty="0" err="1" smtClean="0"/>
              <a:t>ind</a:t>
            </a:r>
            <a:r>
              <a:rPr lang="en-US" sz="1800" dirty="0" smtClean="0"/>
              <a:t> </a:t>
            </a:r>
            <a:r>
              <a:rPr lang="en-US" sz="1800" dirty="0" err="1" smtClean="0"/>
              <a:t>på</a:t>
            </a:r>
            <a:r>
              <a:rPr lang="en-US" sz="1800" dirty="0" smtClean="0"/>
              <a:t> </a:t>
            </a:r>
            <a:r>
              <a:rPr lang="en-US" sz="1800" dirty="0" err="1" smtClean="0"/>
              <a:t>oplevelsen</a:t>
            </a:r>
            <a:r>
              <a:rPr lang="en-US" sz="1800" dirty="0" smtClean="0"/>
              <a:t>. </a:t>
            </a:r>
            <a:endParaRPr lang="en-US" sz="1800" dirty="0"/>
          </a:p>
          <a:p>
            <a:pPr marL="216000" lvl="1" indent="0">
              <a:buNone/>
            </a:pPr>
            <a:endParaRPr lang="en-US" sz="1400" dirty="0"/>
          </a:p>
          <a:p>
            <a:r>
              <a:rPr lang="en-US" sz="1800" dirty="0" err="1"/>
              <a:t>Derfor</a:t>
            </a:r>
            <a:r>
              <a:rPr lang="en-US" sz="1800" dirty="0"/>
              <a:t>: </a:t>
            </a:r>
            <a:r>
              <a:rPr lang="en-US" sz="1800" dirty="0" err="1"/>
              <a:t>Det</a:t>
            </a:r>
            <a:r>
              <a:rPr lang="en-US" sz="1800" dirty="0"/>
              <a:t> </a:t>
            </a:r>
            <a:r>
              <a:rPr lang="en-US" sz="1800" dirty="0" err="1"/>
              <a:t>synes</a:t>
            </a:r>
            <a:r>
              <a:rPr lang="en-US" sz="1800" dirty="0"/>
              <a:t> </a:t>
            </a:r>
            <a:r>
              <a:rPr lang="en-US" sz="1800" dirty="0" err="1"/>
              <a:t>nødvendigt</a:t>
            </a:r>
            <a:r>
              <a:rPr lang="en-US" sz="1800" dirty="0"/>
              <a:t> med </a:t>
            </a:r>
            <a:r>
              <a:rPr lang="en-US" sz="1800" dirty="0" err="1"/>
              <a:t>klare</a:t>
            </a:r>
            <a:r>
              <a:rPr lang="en-US" sz="1800" dirty="0"/>
              <a:t> </a:t>
            </a:r>
            <a:r>
              <a:rPr lang="en-US" sz="1800" dirty="0" err="1"/>
              <a:t>udmeldinger</a:t>
            </a:r>
            <a:r>
              <a:rPr lang="en-US" sz="1800" dirty="0"/>
              <a:t> om </a:t>
            </a:r>
            <a:r>
              <a:rPr lang="en-US" sz="1800" dirty="0" err="1"/>
              <a:t>hensigten</a:t>
            </a:r>
            <a:r>
              <a:rPr lang="en-US" sz="1800" dirty="0"/>
              <a:t> med </a:t>
            </a:r>
            <a:r>
              <a:rPr lang="en-US" sz="1800" dirty="0" err="1"/>
              <a:t>procedurerne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6" name="Oval billedforklaring 5"/>
          <p:cNvSpPr/>
          <p:nvPr/>
        </p:nvSpPr>
        <p:spPr>
          <a:xfrm flipH="1">
            <a:off x="7916318" y="930994"/>
            <a:ext cx="3916489" cy="2080580"/>
          </a:xfrm>
          <a:prstGeom prst="wedgeEllipseCallou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 smtClean="0"/>
          </a:p>
        </p:txBody>
      </p:sp>
      <p:sp>
        <p:nvSpPr>
          <p:cNvPr id="4" name="Pladsholder til indhold 3"/>
          <p:cNvSpPr>
            <a:spLocks noGrp="1"/>
          </p:cNvSpPr>
          <p:nvPr>
            <p:ph idx="14"/>
          </p:nvPr>
        </p:nvSpPr>
        <p:spPr>
          <a:xfrm>
            <a:off x="8368206" y="1387845"/>
            <a:ext cx="3092402" cy="1166879"/>
          </a:xfrm>
        </p:spPr>
        <p:txBody>
          <a:bodyPr/>
          <a:lstStyle/>
          <a:p>
            <a:pPr marL="0" indent="0" algn="ctr">
              <a:buNone/>
            </a:pPr>
            <a:r>
              <a:rPr lang="da-DK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”Vi har ikke det store valg. </a:t>
            </a:r>
            <a:r>
              <a:rPr lang="da-DK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 skal jo følge de procedurer, der bliver besluttet [ovenfra]</a:t>
            </a:r>
            <a:r>
              <a:rPr lang="da-DK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Så kan jeg have mange holdninger til det, men det skal jeg jo gøre.”</a:t>
            </a:r>
            <a:endParaRPr lang="en-US" i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27122" y="617429"/>
            <a:ext cx="4468970" cy="352456"/>
          </a:xfrm>
        </p:spPr>
        <p:txBody>
          <a:bodyPr/>
          <a:lstStyle/>
          <a:p>
            <a:r>
              <a:rPr lang="en-US" dirty="0" err="1" smtClean="0"/>
              <a:t>Sygemelding</a:t>
            </a:r>
            <a:endParaRPr lang="en-US" b="0" dirty="0"/>
          </a:p>
        </p:txBody>
      </p:sp>
      <p:sp>
        <p:nvSpPr>
          <p:cNvPr id="7" name="Rektangel 6"/>
          <p:cNvSpPr/>
          <p:nvPr/>
        </p:nvSpPr>
        <p:spPr>
          <a:xfrm>
            <a:off x="8368206" y="5052119"/>
            <a:ext cx="3012715" cy="1657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da-DK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”Det </a:t>
            </a:r>
            <a:r>
              <a:rPr lang="da-DK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skal også være en </a:t>
            </a:r>
            <a:r>
              <a:rPr lang="da-DK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tillidssag, </a:t>
            </a:r>
            <a:r>
              <a:rPr lang="da-DK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når man ringer sig syg. Så skal man have tillid til, at lederen ikke tænker: nej, hun er </a:t>
            </a:r>
            <a:r>
              <a:rPr lang="da-DK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ikke </a:t>
            </a:r>
            <a:r>
              <a:rPr lang="da-DK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syg</a:t>
            </a:r>
            <a:r>
              <a:rPr lang="da-DK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.” (lederinterview)</a:t>
            </a:r>
            <a:endParaRPr lang="da-DK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" name="Oval billedforklaring 10"/>
          <p:cNvSpPr/>
          <p:nvPr/>
        </p:nvSpPr>
        <p:spPr>
          <a:xfrm>
            <a:off x="5444589" y="3306206"/>
            <a:ext cx="4153464" cy="2258955"/>
          </a:xfrm>
          <a:prstGeom prst="wedgeEllipseCallou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 smtClean="0"/>
          </a:p>
        </p:txBody>
      </p:sp>
      <p:sp>
        <p:nvSpPr>
          <p:cNvPr id="9" name="Rektangel 8"/>
          <p:cNvSpPr/>
          <p:nvPr/>
        </p:nvSpPr>
        <p:spPr>
          <a:xfrm>
            <a:off x="5754265" y="3819247"/>
            <a:ext cx="3534113" cy="1667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da-DK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”Der </a:t>
            </a:r>
            <a:r>
              <a:rPr lang="da-DK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skal være </a:t>
            </a:r>
            <a:r>
              <a:rPr lang="da-DK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oprigtig interesse i, at man vil sin medarbejder det godt.</a:t>
            </a:r>
            <a:r>
              <a:rPr lang="da-DK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Og har man den, og er det det man står for, også i </a:t>
            </a:r>
            <a:r>
              <a:rPr lang="da-DK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hverdagen.. Altså, </a:t>
            </a:r>
            <a:r>
              <a:rPr lang="da-DK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har altid været glad, </a:t>
            </a:r>
            <a:r>
              <a:rPr lang="da-DK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for, </a:t>
            </a:r>
            <a:r>
              <a:rPr lang="da-DK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jeg har ringet</a:t>
            </a:r>
            <a:r>
              <a:rPr lang="da-DK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da-DK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9263-908B-4AEB-BCEF-EEA1448A669D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39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6274800" y="1706400"/>
            <a:ext cx="5482798" cy="3761995"/>
          </a:xfrm>
        </p:spPr>
        <p:txBody>
          <a:bodyPr/>
          <a:lstStyle/>
          <a:p>
            <a:r>
              <a:rPr lang="en-US" sz="1800" dirty="0" err="1" smtClean="0"/>
              <a:t>Dokumentationen</a:t>
            </a:r>
            <a:r>
              <a:rPr lang="en-US" sz="1800" dirty="0"/>
              <a:t> </a:t>
            </a:r>
            <a:r>
              <a:rPr lang="en-US" sz="1800" dirty="0" err="1" smtClean="0"/>
              <a:t>kan</a:t>
            </a:r>
            <a:r>
              <a:rPr lang="en-US" sz="1800" dirty="0" smtClean="0"/>
              <a:t> </a:t>
            </a:r>
            <a:r>
              <a:rPr lang="en-US" sz="1800" dirty="0" err="1" smtClean="0"/>
              <a:t>fylde</a:t>
            </a:r>
            <a:r>
              <a:rPr lang="en-US" sz="1800" dirty="0" smtClean="0"/>
              <a:t> </a:t>
            </a:r>
            <a:r>
              <a:rPr lang="en-US" sz="1800" dirty="0" err="1" smtClean="0"/>
              <a:t>meget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endParaRPr lang="en-US" sz="1400" dirty="0" smtClean="0"/>
          </a:p>
          <a:p>
            <a:pPr lvl="1">
              <a:spcAft>
                <a:spcPts val="1800"/>
              </a:spcAft>
            </a:pPr>
            <a:r>
              <a:rPr lang="en-US" sz="1800" dirty="0" err="1" smtClean="0"/>
              <a:t>Dokumentationen</a:t>
            </a:r>
            <a:r>
              <a:rPr lang="en-US" sz="1800" dirty="0" smtClean="0"/>
              <a:t> </a:t>
            </a:r>
            <a:r>
              <a:rPr lang="en-US" sz="1800" dirty="0" err="1" smtClean="0"/>
              <a:t>er</a:t>
            </a:r>
            <a:r>
              <a:rPr lang="en-US" sz="1800" dirty="0" smtClean="0"/>
              <a:t> </a:t>
            </a:r>
            <a:r>
              <a:rPr lang="en-US" sz="1800" dirty="0" err="1" smtClean="0"/>
              <a:t>vigtigere</a:t>
            </a:r>
            <a:r>
              <a:rPr lang="en-US" sz="1800" dirty="0" smtClean="0"/>
              <a:t> end </a:t>
            </a:r>
            <a:r>
              <a:rPr lang="en-US" sz="1800" dirty="0" err="1" smtClean="0"/>
              <a:t>selve</a:t>
            </a:r>
            <a:r>
              <a:rPr lang="en-US" sz="1800" dirty="0" smtClean="0"/>
              <a:t> </a:t>
            </a:r>
            <a:r>
              <a:rPr lang="en-US" sz="1800" dirty="0" err="1" smtClean="0"/>
              <a:t>kontakten</a:t>
            </a:r>
            <a:r>
              <a:rPr lang="en-US" sz="1800" dirty="0" smtClean="0"/>
              <a:t>.</a:t>
            </a:r>
          </a:p>
          <a:p>
            <a:pPr lvl="1">
              <a:spcAft>
                <a:spcPts val="1800"/>
              </a:spcAft>
            </a:pPr>
            <a:r>
              <a:rPr lang="en-US" sz="1800" dirty="0" err="1" smtClean="0"/>
              <a:t>Det</a:t>
            </a:r>
            <a:r>
              <a:rPr lang="en-US" sz="1800" dirty="0" smtClean="0"/>
              <a:t> </a:t>
            </a:r>
            <a:r>
              <a:rPr lang="en-US" sz="1800" dirty="0" err="1" smtClean="0"/>
              <a:t>opleves</a:t>
            </a:r>
            <a:r>
              <a:rPr lang="en-US" sz="1800" dirty="0" smtClean="0"/>
              <a:t> </a:t>
            </a:r>
            <a:r>
              <a:rPr lang="en-US" sz="1800" dirty="0" err="1" smtClean="0"/>
              <a:t>som</a:t>
            </a:r>
            <a:r>
              <a:rPr lang="en-US" sz="1800" dirty="0" smtClean="0"/>
              <a:t> </a:t>
            </a:r>
            <a:r>
              <a:rPr lang="en-US" sz="1800" dirty="0" err="1" smtClean="0"/>
              <a:t>administrativt</a:t>
            </a:r>
            <a:r>
              <a:rPr lang="en-US" sz="1800" dirty="0" smtClean="0"/>
              <a:t> </a:t>
            </a:r>
            <a:r>
              <a:rPr lang="en-US" sz="1800" dirty="0" err="1" smtClean="0"/>
              <a:t>tungt</a:t>
            </a:r>
            <a:r>
              <a:rPr lang="en-US" sz="1800" dirty="0" smtClean="0"/>
              <a:t>.</a:t>
            </a:r>
          </a:p>
          <a:p>
            <a:pPr lvl="1">
              <a:spcAft>
                <a:spcPts val="1800"/>
              </a:spcAft>
            </a:pPr>
            <a:r>
              <a:rPr lang="en-US" sz="1800" dirty="0" err="1" smtClean="0"/>
              <a:t>Det</a:t>
            </a:r>
            <a:r>
              <a:rPr lang="en-US" sz="1800" dirty="0" smtClean="0"/>
              <a:t> </a:t>
            </a:r>
            <a:r>
              <a:rPr lang="en-US" sz="1800" dirty="0" err="1" smtClean="0"/>
              <a:t>drukner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andre</a:t>
            </a:r>
            <a:r>
              <a:rPr lang="en-US" sz="1800" dirty="0" smtClean="0"/>
              <a:t> </a:t>
            </a:r>
            <a:r>
              <a:rPr lang="en-US" sz="1800" dirty="0" err="1" smtClean="0"/>
              <a:t>opgaver</a:t>
            </a:r>
            <a:r>
              <a:rPr lang="en-US" sz="1800" dirty="0" smtClean="0"/>
              <a:t> </a:t>
            </a:r>
            <a:r>
              <a:rPr lang="en-US" sz="1800" dirty="0" err="1" smtClean="0"/>
              <a:t>og</a:t>
            </a:r>
            <a:r>
              <a:rPr lang="en-US" sz="1800" dirty="0" smtClean="0"/>
              <a:t> </a:t>
            </a:r>
            <a:r>
              <a:rPr lang="en-US" sz="1800" dirty="0" err="1" smtClean="0"/>
              <a:t>en</a:t>
            </a:r>
            <a:r>
              <a:rPr lang="en-US" sz="1800" dirty="0" smtClean="0"/>
              <a:t> </a:t>
            </a:r>
            <a:r>
              <a:rPr lang="en-US" sz="1800" dirty="0" err="1" smtClean="0"/>
              <a:t>travl</a:t>
            </a:r>
            <a:r>
              <a:rPr lang="en-US" sz="1800" dirty="0" smtClean="0"/>
              <a:t> </a:t>
            </a:r>
            <a:r>
              <a:rPr lang="en-US" sz="1800" dirty="0" err="1" smtClean="0"/>
              <a:t>hverdag</a:t>
            </a:r>
            <a:r>
              <a:rPr lang="en-US" sz="1800" dirty="0" smtClean="0"/>
              <a:t>.</a:t>
            </a:r>
          </a:p>
          <a:p>
            <a:pPr lvl="1">
              <a:spcAft>
                <a:spcPts val="1800"/>
              </a:spcAft>
            </a:pPr>
            <a:r>
              <a:rPr lang="en-US" sz="1800" dirty="0" err="1"/>
              <a:t>D</a:t>
            </a:r>
            <a:r>
              <a:rPr lang="en-US" sz="1800" dirty="0" err="1" smtClean="0"/>
              <a:t>okumentationen</a:t>
            </a:r>
            <a:r>
              <a:rPr lang="en-US" sz="1800" dirty="0" smtClean="0"/>
              <a:t> </a:t>
            </a:r>
            <a:r>
              <a:rPr lang="en-US" sz="1800" dirty="0" err="1" smtClean="0"/>
              <a:t>kan</a:t>
            </a:r>
            <a:r>
              <a:rPr lang="en-US" sz="1800" dirty="0" smtClean="0"/>
              <a:t> </a:t>
            </a:r>
            <a:r>
              <a:rPr lang="en-US" sz="1800" dirty="0" err="1" smtClean="0"/>
              <a:t>føles</a:t>
            </a:r>
            <a:r>
              <a:rPr lang="en-US" sz="1800" dirty="0" smtClean="0"/>
              <a:t> </a:t>
            </a:r>
            <a:r>
              <a:rPr lang="en-US" sz="1800" dirty="0" err="1" smtClean="0"/>
              <a:t>meningsløs</a:t>
            </a:r>
            <a:r>
              <a:rPr lang="en-US" sz="1800" dirty="0"/>
              <a:t>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Sygemelding</a:t>
            </a:r>
            <a:endParaRPr lang="en-US" b="0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9263-908B-4AEB-BCEF-EEA1448A669D}" type="slidenum">
              <a:rPr lang="da-DK" smtClean="0"/>
              <a:t>7</a:t>
            </a:fld>
            <a:endParaRPr lang="da-DK" dirty="0"/>
          </a:p>
        </p:txBody>
      </p:sp>
      <p:sp>
        <p:nvSpPr>
          <p:cNvPr id="6" name="Rektangel 5"/>
          <p:cNvSpPr/>
          <p:nvPr/>
        </p:nvSpPr>
        <p:spPr>
          <a:xfrm>
            <a:off x="1010653" y="2032343"/>
            <a:ext cx="3822211" cy="2228889"/>
          </a:xfrm>
          <a:prstGeom prst="rect">
            <a:avLst/>
          </a:prstGeom>
        </p:spPr>
        <p:txBody>
          <a:bodyPr wrap="square" lIns="216000" tIns="216000" rIns="216000" bIns="216000">
            <a:spAutoFit/>
          </a:bodyPr>
          <a:lstStyle/>
          <a:p>
            <a:pPr marL="0" indent="0">
              <a:buNone/>
            </a:pPr>
            <a:r>
              <a:rPr lang="da-DK" i="1" dirty="0">
                <a:solidFill>
                  <a:schemeClr val="bg1"/>
                </a:solidFill>
              </a:rPr>
              <a:t>”Jeg synes, der er et eller andet tungt i </a:t>
            </a:r>
            <a:r>
              <a:rPr lang="da-DK" i="1" dirty="0" smtClean="0">
                <a:solidFill>
                  <a:schemeClr val="bg1"/>
                </a:solidFill>
              </a:rPr>
              <a:t>dokumentationsdelen</a:t>
            </a:r>
            <a:r>
              <a:rPr lang="da-DK" i="1" dirty="0">
                <a:solidFill>
                  <a:schemeClr val="bg1"/>
                </a:solidFill>
              </a:rPr>
              <a:t>. Hvor jeg synes, at </a:t>
            </a:r>
            <a:r>
              <a:rPr lang="da-DK" b="1" i="1" dirty="0">
                <a:solidFill>
                  <a:schemeClr val="bg1"/>
                </a:solidFill>
              </a:rPr>
              <a:t>behovet for at få det dokumenteret er næsten større end behovet for og vigtigheden af, hvorfor vi gør det</a:t>
            </a:r>
            <a:r>
              <a:rPr lang="da-DK" b="1" i="1" dirty="0" smtClean="0">
                <a:solidFill>
                  <a:schemeClr val="bg1"/>
                </a:solidFill>
              </a:rPr>
              <a:t>.</a:t>
            </a:r>
            <a:r>
              <a:rPr lang="da-DK" i="1" dirty="0" smtClean="0">
                <a:solidFill>
                  <a:schemeClr val="bg1"/>
                </a:solidFill>
              </a:rPr>
              <a:t>”</a:t>
            </a:r>
            <a:endParaRPr lang="da-DK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6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9263-908B-4AEB-BCEF-EEA1448A669D}" type="slidenum">
              <a:rPr lang="da-DK" smtClean="0"/>
              <a:t>8</a:t>
            </a:fld>
            <a:endParaRPr lang="da-DK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Resultater</a:t>
            </a:r>
            <a:endParaRPr lang="da-DK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a-DK" dirty="0" smtClean="0"/>
              <a:t>Forebyggelse</a:t>
            </a:r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5940" y="2241594"/>
            <a:ext cx="3595237" cy="350359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llipse 7"/>
          <p:cNvSpPr/>
          <p:nvPr/>
        </p:nvSpPr>
        <p:spPr>
          <a:xfrm>
            <a:off x="6093558" y="2548911"/>
            <a:ext cx="1842688" cy="892401"/>
          </a:xfrm>
          <a:prstGeom prst="ellipse">
            <a:avLst/>
          </a:prstGeom>
          <a:noFill/>
          <a:ln w="28575">
            <a:solidFill>
              <a:srgbClr val="CF2E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 smtClean="0"/>
          </a:p>
        </p:txBody>
      </p:sp>
    </p:spTree>
    <p:extLst>
      <p:ext uri="{BB962C8B-B14F-4D97-AF65-F5344CB8AC3E}">
        <p14:creationId xmlns:p14="http://schemas.microsoft.com/office/powerpoint/2010/main" val="12359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Billede 1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053" y="0"/>
            <a:ext cx="5906947" cy="6858000"/>
          </a:xfrm>
          <a:prstGeom prst="rect">
            <a:avLst/>
          </a:prstGeom>
          <a:solidFill>
            <a:schemeClr val="accent2"/>
          </a:solidFill>
          <a:extLst/>
        </p:spPr>
      </p:pic>
      <p:sp>
        <p:nvSpPr>
          <p:cNvPr id="159747" name="Pladsholder til indhold 1"/>
          <p:cNvSpPr>
            <a:spLocks noGrp="1"/>
          </p:cNvSpPr>
          <p:nvPr>
            <p:ph idx="1"/>
          </p:nvPr>
        </p:nvSpPr>
        <p:spPr bwMode="auto">
          <a:xfrm>
            <a:off x="427037" y="1706400"/>
            <a:ext cx="5464800" cy="37607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err="1"/>
              <a:t>Forskellige</a:t>
            </a:r>
            <a:r>
              <a:rPr lang="en-US" sz="1800" dirty="0"/>
              <a:t> </a:t>
            </a:r>
            <a:r>
              <a:rPr lang="en-US" sz="1800" dirty="0" err="1"/>
              <a:t>perspektiver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, </a:t>
            </a:r>
            <a:r>
              <a:rPr lang="en-US" sz="1800" dirty="0" err="1"/>
              <a:t>hvad</a:t>
            </a:r>
            <a:r>
              <a:rPr lang="en-US" sz="1800" dirty="0"/>
              <a:t> </a:t>
            </a:r>
            <a:r>
              <a:rPr lang="en-US" sz="1800" dirty="0" err="1"/>
              <a:t>forebyggelse</a:t>
            </a:r>
            <a:r>
              <a:rPr lang="en-US" sz="1800" dirty="0"/>
              <a:t> </a:t>
            </a:r>
            <a:r>
              <a:rPr lang="en-US" sz="1800" dirty="0" err="1"/>
              <a:t>er</a:t>
            </a:r>
            <a:r>
              <a:rPr lang="en-US" sz="1800" dirty="0"/>
              <a:t> (</a:t>
            </a:r>
            <a:r>
              <a:rPr lang="en-US" sz="1800" dirty="0" err="1"/>
              <a:t>proaktive</a:t>
            </a:r>
            <a:r>
              <a:rPr lang="en-US" sz="1800" dirty="0"/>
              <a:t> vs. </a:t>
            </a:r>
            <a:r>
              <a:rPr lang="en-US" sz="1800" dirty="0" err="1"/>
              <a:t>reaktive</a:t>
            </a:r>
            <a:r>
              <a:rPr lang="en-US" sz="1800" dirty="0"/>
              <a:t> </a:t>
            </a:r>
            <a:r>
              <a:rPr lang="en-US" sz="1800" dirty="0" err="1"/>
              <a:t>tiltag</a:t>
            </a:r>
            <a:r>
              <a:rPr lang="en-US" sz="1800" dirty="0" smtClean="0"/>
              <a:t>).</a:t>
            </a:r>
            <a:endParaRPr lang="en-US" sz="1800" dirty="0"/>
          </a:p>
          <a:p>
            <a:pPr marL="0" indent="0">
              <a:buNone/>
            </a:pPr>
            <a:endParaRPr lang="en-US" sz="1400" dirty="0"/>
          </a:p>
          <a:p>
            <a:pPr lvl="0"/>
            <a:r>
              <a:rPr lang="da-DK" sz="1800" dirty="0"/>
              <a:t>Lokalt forankrede initiativer opfattes mere gavnlige fremfor topstyrede initiativer.</a:t>
            </a:r>
          </a:p>
          <a:p>
            <a:pPr marL="0" lvl="0" indent="0">
              <a:buNone/>
            </a:pPr>
            <a:endParaRPr lang="da-DK" sz="1400" dirty="0"/>
          </a:p>
          <a:p>
            <a:pPr lvl="0"/>
            <a:r>
              <a:rPr lang="da-DK" sz="1800" dirty="0"/>
              <a:t>Generelt er mange af tiltagene sat i gang for at skabe bedre arbejdsmiljø og trivsel. </a:t>
            </a:r>
          </a:p>
          <a:p>
            <a:pPr marL="0" indent="0">
              <a:buNone/>
            </a:pPr>
            <a:endParaRPr lang="da-DK" altLang="da-DK" dirty="0" smtClean="0"/>
          </a:p>
        </p:txBody>
      </p:sp>
      <p:sp>
        <p:nvSpPr>
          <p:cNvPr id="159749" name="Pladsholder til slidenumm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lnSpc>
                <a:spcPct val="104000"/>
              </a:lnSpc>
              <a:spcAft>
                <a:spcPts val="300"/>
              </a:spcAft>
              <a:buClr>
                <a:srgbClr val="C8102E"/>
              </a:buClr>
              <a:buFont typeface="Verdana" panose="020B0604030504040204" pitchFamily="34" charset="0"/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4000"/>
              </a:lnSpc>
              <a:spcAft>
                <a:spcPts val="300"/>
              </a:spcAft>
              <a:buClr>
                <a:srgbClr val="C8102E"/>
              </a:buClr>
              <a:buFont typeface="Verdana" panose="020B0604030504040204" pitchFamily="34" charset="0"/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Aft>
                <a:spcPts val="600"/>
              </a:spcAft>
              <a:buFont typeface="Calibri" panose="020F0502020204030204" pitchFamily="34" charset="0"/>
              <a:buChar char="​"/>
              <a:defRPr sz="16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4000"/>
              </a:lnSpc>
              <a:spcBef>
                <a:spcPts val="600"/>
              </a:spcBef>
              <a:buFont typeface="Calibri" panose="020F0502020204030204" pitchFamily="34" charset="0"/>
              <a:buChar char="​"/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spcBef>
                <a:spcPts val="600"/>
              </a:spcBef>
              <a:buFont typeface="Calibri" panose="020F0502020204030204" pitchFamily="34" charset="0"/>
              <a:buChar char="​"/>
              <a:defRPr sz="2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457200" fontAlgn="base">
              <a:spcBef>
                <a:spcPts val="600"/>
              </a:spcBef>
              <a:spcAft>
                <a:spcPct val="0"/>
              </a:spcAft>
              <a:buFont typeface="Calibri" panose="020F0502020204030204" pitchFamily="34" charset="0"/>
              <a:buChar char="​"/>
              <a:defRPr sz="2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914400" fontAlgn="base">
              <a:spcBef>
                <a:spcPts val="600"/>
              </a:spcBef>
              <a:spcAft>
                <a:spcPct val="0"/>
              </a:spcAft>
              <a:buFont typeface="Calibri" panose="020F0502020204030204" pitchFamily="34" charset="0"/>
              <a:buChar char="​"/>
              <a:defRPr sz="2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1371600" fontAlgn="base">
              <a:spcBef>
                <a:spcPts val="600"/>
              </a:spcBef>
              <a:spcAft>
                <a:spcPct val="0"/>
              </a:spcAft>
              <a:buFont typeface="Calibri" panose="020F0502020204030204" pitchFamily="34" charset="0"/>
              <a:buChar char="​"/>
              <a:defRPr sz="2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1828800" fontAlgn="base">
              <a:spcBef>
                <a:spcPts val="600"/>
              </a:spcBef>
              <a:spcAft>
                <a:spcPct val="0"/>
              </a:spcAft>
              <a:buFont typeface="Calibri" panose="020F0502020204030204" pitchFamily="34" charset="0"/>
              <a:buChar char="​"/>
              <a:defRPr sz="2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buFont typeface="Verdana" panose="020B0604030504040204" pitchFamily="34" charset="0"/>
              <a:buNone/>
            </a:pPr>
            <a:fld id="{33229E23-F3F6-4DA8-87FD-1B393DC9F55A}" type="slidenum">
              <a:rPr lang="da-DK" altLang="da-DK" sz="500"/>
              <a:pPr fontAlgn="base">
                <a:spcBef>
                  <a:spcPct val="0"/>
                </a:spcBef>
                <a:buFont typeface="Verdana" panose="020B0604030504040204" pitchFamily="34" charset="0"/>
                <a:buNone/>
              </a:pPr>
              <a:t>9</a:t>
            </a:fld>
            <a:endParaRPr lang="da-DK" altLang="da-DK" sz="500"/>
          </a:p>
        </p:txBody>
      </p:sp>
      <p:sp>
        <p:nvSpPr>
          <p:cNvPr id="159750" name="Titel 4"/>
          <p:cNvSpPr>
            <a:spLocks noGrp="1"/>
          </p:cNvSpPr>
          <p:nvPr>
            <p:ph type="title"/>
          </p:nvPr>
        </p:nvSpPr>
        <p:spPr>
          <a:xfrm>
            <a:off x="427038" y="617538"/>
            <a:ext cx="4445904" cy="352425"/>
          </a:xfrm>
        </p:spPr>
        <p:txBody>
          <a:bodyPr/>
          <a:lstStyle/>
          <a:p>
            <a:r>
              <a:rPr lang="da-DK" altLang="da-DK" dirty="0" smtClean="0"/>
              <a:t>Forebyggelse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F5C50BA5-F381-447A-A5C2-DE11561DBB25}"/>
              </a:ext>
            </a:extLst>
          </p:cNvPr>
          <p:cNvSpPr txBox="1">
            <a:spLocks/>
          </p:cNvSpPr>
          <p:nvPr/>
        </p:nvSpPr>
        <p:spPr>
          <a:xfrm>
            <a:off x="8088995" y="1906047"/>
            <a:ext cx="3549650" cy="3045905"/>
          </a:xfrm>
          <a:prstGeom prst="rect">
            <a:avLst/>
          </a:prstGeom>
          <a:noFill/>
        </p:spPr>
        <p:txBody>
          <a:bodyPr lIns="216000" tIns="216000" rIns="216000" bIns="216000"/>
          <a:lstStyle>
            <a:lvl1pPr marL="0" indent="0" algn="l" defTabSz="914400" rtl="0" eaLnBrk="1" latinLnBrk="0" hangingPunct="1">
              <a:lnSpc>
                <a:spcPct val="104000"/>
              </a:lnSpc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Calibri" panose="020F0502020204030204" pitchFamily="34" charset="0"/>
              <a:buChar char="​"/>
              <a:defRPr sz="44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Calibri" panose="020F0502020204030204" pitchFamily="34" charset="0"/>
              <a:buChar char="​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0" algn="l" defTabSz="914400" rtl="0" eaLnBrk="1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​"/>
              <a:defRPr sz="16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​"/>
              <a:defRPr sz="24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46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10000" b="1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alibri" panose="020F0502020204030204" pitchFamily="34" charset="0"/>
              <a:buChar char="​"/>
              <a:defRPr sz="950" kern="1200">
                <a:solidFill>
                  <a:srgbClr val="7C6E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alibri" panose="020F0502020204030204" pitchFamily="34" charset="0"/>
              <a:buChar char="​"/>
              <a:defRPr sz="950" b="1" kern="1200" baseline="0">
                <a:solidFill>
                  <a:srgbClr val="7C6E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r>
              <a:rPr lang="da-DK" sz="1600" b="0" i="1" dirty="0">
                <a:solidFill>
                  <a:srgbClr val="003087"/>
                </a:solidFill>
              </a:rPr>
              <a:t>”For mig, der hænger det sammen. H</a:t>
            </a:r>
            <a:r>
              <a:rPr lang="da-DK" sz="1600" b="0" i="1" dirty="0" smtClean="0">
                <a:solidFill>
                  <a:srgbClr val="003087"/>
                </a:solidFill>
              </a:rPr>
              <a:t>øjt </a:t>
            </a:r>
            <a:r>
              <a:rPr lang="da-DK" sz="1600" b="0" i="1" dirty="0">
                <a:solidFill>
                  <a:srgbClr val="003087"/>
                </a:solidFill>
              </a:rPr>
              <a:t>sygefravær, mistrivsel, høj </a:t>
            </a:r>
            <a:r>
              <a:rPr lang="da-DK" sz="1600" b="0" i="1" dirty="0" err="1" smtClean="0">
                <a:solidFill>
                  <a:srgbClr val="003087"/>
                </a:solidFill>
              </a:rPr>
              <a:t>arbejds</a:t>
            </a:r>
            <a:r>
              <a:rPr lang="da-DK" sz="1600" b="0" i="1" dirty="0" smtClean="0">
                <a:solidFill>
                  <a:srgbClr val="003087"/>
                </a:solidFill>
              </a:rPr>
              <a:t>-belastning</a:t>
            </a:r>
            <a:r>
              <a:rPr lang="da-DK" sz="1600" b="0" i="1" dirty="0">
                <a:solidFill>
                  <a:srgbClr val="003087"/>
                </a:solidFill>
              </a:rPr>
              <a:t>. Det er en negativ </a:t>
            </a:r>
            <a:r>
              <a:rPr lang="da-DK" sz="1600" b="0" i="1" dirty="0" smtClean="0">
                <a:solidFill>
                  <a:srgbClr val="003087"/>
                </a:solidFill>
              </a:rPr>
              <a:t>cirkel. </a:t>
            </a:r>
            <a:r>
              <a:rPr lang="da-DK" sz="1600" i="1" dirty="0" smtClean="0">
                <a:solidFill>
                  <a:srgbClr val="003087"/>
                </a:solidFill>
              </a:rPr>
              <a:t>Hvis </a:t>
            </a:r>
            <a:r>
              <a:rPr lang="da-DK" sz="1600" i="1" dirty="0">
                <a:solidFill>
                  <a:srgbClr val="003087"/>
                </a:solidFill>
              </a:rPr>
              <a:t>du har god trivsel blandt medarbejderne, hvis du kan sænke arbejdspresset, så tror jeg også, at du får et lavere sygefravær</a:t>
            </a:r>
            <a:r>
              <a:rPr lang="da-DK" sz="1600" i="1" dirty="0" smtClean="0">
                <a:solidFill>
                  <a:srgbClr val="003087"/>
                </a:solidFill>
              </a:rPr>
              <a:t>.”</a:t>
            </a:r>
            <a:endParaRPr lang="da-DK" sz="1600" b="0" i="1" dirty="0">
              <a:solidFill>
                <a:srgbClr val="0030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0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heme/theme1.xml><?xml version="1.0" encoding="utf-8"?>
<a:theme xmlns:a="http://schemas.openxmlformats.org/drawingml/2006/main" name="Beskæftigelsesministeriet">
  <a:themeElements>
    <a:clrScheme name="Beskæftigelsesministeriet 2018">
      <a:dk1>
        <a:sysClr val="windowText" lastClr="000000"/>
      </a:dk1>
      <a:lt1>
        <a:sysClr val="window" lastClr="FFFFFF"/>
      </a:lt1>
      <a:dk2>
        <a:srgbClr val="003087"/>
      </a:dk2>
      <a:lt2>
        <a:srgbClr val="E7E6E6"/>
      </a:lt2>
      <a:accent1>
        <a:srgbClr val="003087"/>
      </a:accent1>
      <a:accent2>
        <a:srgbClr val="8098C3"/>
      </a:accent2>
      <a:accent3>
        <a:srgbClr val="C8102E"/>
      </a:accent3>
      <a:accent4>
        <a:srgbClr val="E48897"/>
      </a:accent4>
      <a:accent5>
        <a:srgbClr val="BBB7B2"/>
      </a:accent5>
      <a:accent6>
        <a:srgbClr val="80E3D8"/>
      </a:accent6>
      <a:hlink>
        <a:srgbClr val="003087"/>
      </a:hlink>
      <a:folHlink>
        <a:srgbClr val="8098C3"/>
      </a:folHlink>
    </a:clrScheme>
    <a:fontScheme name="Brugerdefineret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/>
        </a:defPPr>
      </a:lstStyle>
    </a:txDef>
  </a:objectDefaults>
  <a:extraClrSchemeLst/>
  <a:extLst>
    <a:ext uri="{05A4C25C-085E-4340-85A3-A5531E510DB2}">
      <thm15:themeFamily xmlns:thm15="http://schemas.microsoft.com/office/thememl/2012/main" name="Beskæftigelsesministeriet.potx" id="{77F50CD3-33BE-4A82-8ED4-D97448D3D035}" vid="{6356E5B6-054C-4E95-AE10-DB56FD0F1CB7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NFA skabelon DK_2018</Template>
  <TotalTime>3268</TotalTime>
  <Words>819</Words>
  <Application>Microsoft Office PowerPoint</Application>
  <PresentationFormat>Widescreen</PresentationFormat>
  <Paragraphs>104</Paragraphs>
  <Slides>12</Slides>
  <Notes>12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Verdana</vt:lpstr>
      <vt:lpstr>Beskæftigelsesministeriet</vt:lpstr>
      <vt:lpstr>Udvalgte observationer fra forskningsprojektet ”SOA-evaluering”</vt:lpstr>
      <vt:lpstr>SOA-evaluering</vt:lpstr>
      <vt:lpstr>Indsatsmodellen</vt:lpstr>
      <vt:lpstr>Resultater</vt:lpstr>
      <vt:lpstr>Sygemelding</vt:lpstr>
      <vt:lpstr>Sygemelding</vt:lpstr>
      <vt:lpstr>Sygemelding</vt:lpstr>
      <vt:lpstr>Resultater</vt:lpstr>
      <vt:lpstr>Forebyggelse</vt:lpstr>
      <vt:lpstr>Forebyggelse</vt:lpstr>
      <vt:lpstr>Forebyggelse</vt:lpstr>
      <vt:lpstr>Tak for opmærksomheden</vt:lpstr>
    </vt:vector>
  </TitlesOfParts>
  <Company>Statens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Evaluering af en indsatsmodel for nedbringelse af sygefravær på offentlige arbejdspladser</dc:title>
  <dc:creator>Jesper Kristiansen (JKR)</dc:creator>
  <cp:lastModifiedBy>Lene Rasmussen (LER)</cp:lastModifiedBy>
  <cp:revision>230</cp:revision>
  <cp:lastPrinted>2022-11-30T09:17:55Z</cp:lastPrinted>
  <dcterms:created xsi:type="dcterms:W3CDTF">2020-11-10T09:15:06Z</dcterms:created>
  <dcterms:modified xsi:type="dcterms:W3CDTF">2022-12-12T14:48:31Z</dcterms:modified>
</cp:coreProperties>
</file>