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7"/>
  </p:notesMasterIdLst>
  <p:handoutMasterIdLst>
    <p:handoutMasterId r:id="rId18"/>
  </p:handoutMasterIdLst>
  <p:sldIdLst>
    <p:sldId id="477" r:id="rId2"/>
    <p:sldId id="417" r:id="rId3"/>
    <p:sldId id="432" r:id="rId4"/>
    <p:sldId id="441" r:id="rId5"/>
    <p:sldId id="447" r:id="rId6"/>
    <p:sldId id="478" r:id="rId7"/>
    <p:sldId id="471" r:id="rId8"/>
    <p:sldId id="435" r:id="rId9"/>
    <p:sldId id="479" r:id="rId10"/>
    <p:sldId id="463" r:id="rId11"/>
    <p:sldId id="474" r:id="rId12"/>
    <p:sldId id="434" r:id="rId13"/>
    <p:sldId id="473" r:id="rId14"/>
    <p:sldId id="411" r:id="rId15"/>
    <p:sldId id="476" r:id="rId16"/>
  </p:sldIdLst>
  <p:sldSz cx="12192000" cy="6858000"/>
  <p:notesSz cx="6805613" cy="99441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C08F52A-FC69-43CA-9717-B602F5445D1B}">
          <p14:sldIdLst/>
        </p14:section>
        <p14:section name="Ikke-navngivet sektion" id="{C91746E2-4ECC-4D52-96FC-B9CFED9BE242}">
          <p14:sldIdLst>
            <p14:sldId id="477"/>
            <p14:sldId id="417"/>
            <p14:sldId id="432"/>
            <p14:sldId id="441"/>
            <p14:sldId id="447"/>
            <p14:sldId id="478"/>
            <p14:sldId id="471"/>
            <p14:sldId id="435"/>
            <p14:sldId id="479"/>
            <p14:sldId id="463"/>
            <p14:sldId id="474"/>
            <p14:sldId id="434"/>
            <p14:sldId id="473"/>
            <p14:sldId id="411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orient="horz" pos="410">
          <p15:clr>
            <a:srgbClr val="A4A3A4"/>
          </p15:clr>
        </p15:guide>
        <p15:guide id="4" orient="horz" pos="3774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387">
          <p15:clr>
            <a:srgbClr val="A4A3A4"/>
          </p15:clr>
        </p15:guide>
        <p15:guide id="7" orient="horz" pos="2386">
          <p15:clr>
            <a:srgbClr val="A4A3A4"/>
          </p15:clr>
        </p15:guide>
        <p15:guide id="8" orient="horz" pos="250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pos="307">
          <p15:clr>
            <a:srgbClr val="A4A3A4"/>
          </p15:clr>
        </p15:guide>
        <p15:guide id="11" pos="7371">
          <p15:clr>
            <a:srgbClr val="A4A3A4"/>
          </p15:clr>
        </p15:guide>
        <p15:guide id="12" pos="2541">
          <p15:clr>
            <a:srgbClr val="A4A3A4"/>
          </p15:clr>
        </p15:guide>
        <p15:guide id="13" pos="2842" userDrawn="1">
          <p15:clr>
            <a:srgbClr val="A4A3A4"/>
          </p15:clr>
        </p15:guide>
        <p15:guide id="14" pos="3749">
          <p15:clr>
            <a:srgbClr val="A4A3A4"/>
          </p15:clr>
        </p15:guide>
        <p15:guide id="15" pos="3908" userDrawn="1">
          <p15:clr>
            <a:srgbClr val="A4A3A4"/>
          </p15:clr>
        </p15:guide>
        <p15:guide id="16" pos="4957">
          <p15:clr>
            <a:srgbClr val="A4A3A4"/>
          </p15:clr>
        </p15:guide>
        <p15:guide id="17" pos="5133" userDrawn="1">
          <p15:clr>
            <a:srgbClr val="A4A3A4"/>
          </p15:clr>
        </p15:guide>
        <p15:guide id="18" pos="1937">
          <p15:clr>
            <a:srgbClr val="A4A3A4"/>
          </p15:clr>
        </p15:guide>
        <p15:guide id="19" pos="2139" userDrawn="1">
          <p15:clr>
            <a:srgbClr val="A4A3A4"/>
          </p15:clr>
        </p15:guide>
        <p15:guide id="20" pos="5560">
          <p15:clr>
            <a:srgbClr val="A4A3A4"/>
          </p15:clr>
        </p15:guide>
        <p15:guide id="21" pos="57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  <p:cmAuthor id="7" name="Johan Simonsen Abildgaard (JSS)" initials="JSA(" lastIdx="8" clrIdx="7">
    <p:extLst>
      <p:ext uri="{19B8F6BF-5375-455C-9EA6-DF929625EA0E}">
        <p15:presenceInfo xmlns:p15="http://schemas.microsoft.com/office/powerpoint/2012/main" userId="S-1-5-21-2100284113-1573851820-878952375-92949" providerId="AD"/>
      </p:ext>
    </p:extLst>
  </p:cmAuthor>
  <p:cmAuthor id="1" name="ESLO (Esben Langager Olsen)" initials="E(LO" lastIdx="2" clrIdx="1">
    <p:extLst/>
  </p:cmAuthor>
  <p:cmAuthor id="8" name="Esben Nedergård Olsen (ENO)" initials="ENO(" lastIdx="4" clrIdx="8">
    <p:extLst>
      <p:ext uri="{19B8F6BF-5375-455C-9EA6-DF929625EA0E}">
        <p15:presenceInfo xmlns:p15="http://schemas.microsoft.com/office/powerpoint/2012/main" userId="S-1-5-21-2100284113-1573851820-878952375-167764" providerId="AD"/>
      </p:ext>
    </p:extLst>
  </p:cmAuthor>
  <p:cmAuthor id="2" name="Ika Elisabeth Ejstrup Nimb" initials="IEN" lastIdx="4" clrIdx="2"/>
  <p:cmAuthor id="9" name="Lene Rasmussen (LER)" initials="LR(" lastIdx="4" clrIdx="9">
    <p:extLst>
      <p:ext uri="{19B8F6BF-5375-455C-9EA6-DF929625EA0E}">
        <p15:presenceInfo xmlns:p15="http://schemas.microsoft.com/office/powerpoint/2012/main" userId="S-1-5-21-2100284113-1573851820-878952375-227140" providerId="AD"/>
      </p:ext>
    </p:extLst>
  </p:cmAuthor>
  <p:cmAuthor id="3" name="Majbritt Thorhauge Grønvad" initials="MTG" lastIdx="24" clrIdx="3"/>
  <p:cmAuthor id="10" name="Hanna Sigga Madslund (HSM)" initials="HSM(" lastIdx="12" clrIdx="10">
    <p:extLst>
      <p:ext uri="{19B8F6BF-5375-455C-9EA6-DF929625EA0E}">
        <p15:presenceInfo xmlns:p15="http://schemas.microsoft.com/office/powerpoint/2012/main" userId="S-1-5-21-2100284113-1573851820-878952375-92991" providerId="AD"/>
      </p:ext>
    </p:extLst>
  </p:cmAuthor>
  <p:cmAuthor id="4" name="Esben Nedergård Olsen" initials="ENO" lastIdx="1" clrIdx="4"/>
  <p:cmAuthor id="5" name="Majbritt Thorhauge Grønvad (MTG)" initials="MTG(" lastIdx="32" clrIdx="5">
    <p:extLst>
      <p:ext uri="{19B8F6BF-5375-455C-9EA6-DF929625EA0E}">
        <p15:presenceInfo xmlns:p15="http://schemas.microsoft.com/office/powerpoint/2012/main" userId="S-1-5-21-2100284113-1573851820-878952375-137018" providerId="AD"/>
      </p:ext>
    </p:extLst>
  </p:cmAuthor>
  <p:cmAuthor id="6" name="Ika Elisabeth Ejstrup Nimb (IEN)" initials="IEEN(" lastIdx="31" clrIdx="6">
    <p:extLst>
      <p:ext uri="{19B8F6BF-5375-455C-9EA6-DF929625EA0E}">
        <p15:presenceInfo xmlns:p15="http://schemas.microsoft.com/office/powerpoint/2012/main" userId="S-1-5-21-2100284113-1573851820-878952375-249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C3"/>
    <a:srgbClr val="4E6DA5"/>
    <a:srgbClr val="FAF8A8"/>
    <a:srgbClr val="55A500"/>
    <a:srgbClr val="009E47"/>
    <a:srgbClr val="EA0000"/>
    <a:srgbClr val="FF9B9B"/>
    <a:srgbClr val="FF3737"/>
    <a:srgbClr val="00CC00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8" autoAdjust="0"/>
    <p:restoredTop sz="86126" autoAdjust="0"/>
  </p:normalViewPr>
  <p:slideViewPr>
    <p:cSldViewPr snapToGrid="0" showGuides="1">
      <p:cViewPr varScale="1">
        <p:scale>
          <a:sx n="115" d="100"/>
          <a:sy n="115" d="100"/>
        </p:scale>
        <p:origin x="620" y="80"/>
      </p:cViewPr>
      <p:guideLst>
        <p:guide orient="horz" pos="2160"/>
        <p:guide pos="3885"/>
        <p:guide orient="horz" pos="410"/>
        <p:guide orient="horz" pos="3774"/>
        <p:guide orient="horz" pos="1139"/>
        <p:guide orient="horz" pos="387"/>
        <p:guide orient="horz" pos="2386"/>
        <p:guide orient="horz" pos="2501"/>
        <p:guide orient="horz" pos="4156"/>
        <p:guide pos="307"/>
        <p:guide pos="7371"/>
        <p:guide pos="2541"/>
        <p:guide pos="2842"/>
        <p:guide pos="3749"/>
        <p:guide pos="3908"/>
        <p:guide pos="4957"/>
        <p:guide pos="5133"/>
        <p:guide pos="1937"/>
        <p:guide pos="2139"/>
        <p:guide pos="5560"/>
        <p:guide pos="5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660"/>
    </p:cViewPr>
  </p:sorterViewPr>
  <p:notesViewPr>
    <p:cSldViewPr snapToGrid="0" showGuides="1">
      <p:cViewPr varScale="1">
        <p:scale>
          <a:sx n="85" d="100"/>
          <a:sy n="85" d="100"/>
        </p:scale>
        <p:origin x="-3750" y="-96"/>
      </p:cViewPr>
      <p:guideLst>
        <p:guide orient="horz" pos="3128"/>
        <p:guide pos="2141"/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1400" b="1" dirty="0" smtClean="0"/>
            <a:t> 1. Identificér</a:t>
          </a:r>
          <a:endParaRPr lang="da-DK" sz="14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1400" b="1" dirty="0" smtClean="0"/>
            <a:t> 2. Kortlæg</a:t>
          </a:r>
          <a:endParaRPr lang="da-DK" sz="14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1400" b="1" dirty="0" smtClean="0"/>
            <a:t> 3. Planlæg</a:t>
          </a:r>
          <a:endParaRPr lang="da-DK" sz="14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1400" b="1" dirty="0" smtClean="0"/>
            <a:t> 4. Følg op</a:t>
          </a:r>
          <a:endParaRPr lang="da-DK" sz="14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6421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tx2"/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306" custRadScaleInc="3714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306" custRadScaleInc="3714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tx2"/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tx2"/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tx2"/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ACB7E0-93AF-49C5-A3E0-9C11E8DBE8ED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a-DK"/>
        </a:p>
      </dgm:t>
    </dgm:pt>
    <dgm:pt modelId="{7762D437-2DB4-4321-8914-BB457B5CFF7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1. Identificér</a:t>
          </a:r>
          <a:endParaRPr lang="da-DK" sz="900" b="1" dirty="0"/>
        </a:p>
      </dgm:t>
    </dgm:pt>
    <dgm:pt modelId="{B384C38F-A687-48C9-AF0A-0AF90819E906}" type="parTrans" cxnId="{608A7616-3720-4922-A2AC-45E3180F38F7}">
      <dgm:prSet/>
      <dgm:spPr/>
      <dgm:t>
        <a:bodyPr/>
        <a:lstStyle/>
        <a:p>
          <a:endParaRPr lang="da-DK"/>
        </a:p>
      </dgm:t>
    </dgm:pt>
    <dgm:pt modelId="{DC150B4B-8F37-46E5-8BB8-00C3AB2FE40A}" type="sibTrans" cxnId="{608A7616-3720-4922-A2AC-45E3180F38F7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111C703B-F59D-497C-89DB-F5E201E63399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2. Kortlæg</a:t>
          </a:r>
          <a:endParaRPr lang="da-DK" sz="900" b="1" dirty="0"/>
        </a:p>
      </dgm:t>
    </dgm:pt>
    <dgm:pt modelId="{8365532A-8D1E-4C2A-B1D9-27B0CC1F35BC}" type="parTrans" cxnId="{716216CE-EC8F-4491-8AF4-C0D34C0DF088}">
      <dgm:prSet/>
      <dgm:spPr/>
      <dgm:t>
        <a:bodyPr/>
        <a:lstStyle/>
        <a:p>
          <a:endParaRPr lang="da-DK"/>
        </a:p>
      </dgm:t>
    </dgm:pt>
    <dgm:pt modelId="{35BD7CC0-8F1D-482A-B1FB-1489C3AD2DA6}" type="sibTrans" cxnId="{716216CE-EC8F-4491-8AF4-C0D34C0DF088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1520197-6DD6-4D36-A69A-9F0E1557AA6F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da-DK" sz="900" b="1" dirty="0" smtClean="0"/>
            <a:t> 3. Planlæg</a:t>
          </a:r>
          <a:endParaRPr lang="da-DK" sz="900" b="1" dirty="0"/>
        </a:p>
      </dgm:t>
    </dgm:pt>
    <dgm:pt modelId="{8FE717A0-EB7B-4021-86F7-AAA6F9780E49}" type="parTrans" cxnId="{30A5828B-5A6D-4C99-9F7B-907724F3470A}">
      <dgm:prSet/>
      <dgm:spPr/>
      <dgm:t>
        <a:bodyPr/>
        <a:lstStyle/>
        <a:p>
          <a:endParaRPr lang="da-DK"/>
        </a:p>
      </dgm:t>
    </dgm:pt>
    <dgm:pt modelId="{75268012-DE23-45A5-B5F8-21D3DFAF7D06}" type="sibTrans" cxnId="{30A5828B-5A6D-4C99-9F7B-907724F3470A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C965919-D6A4-46F6-873C-B7E3A29413AF}">
      <dgm:prSet phldrT="[Tekst]" custT="1"/>
      <dgm:spPr>
        <a:solidFill>
          <a:schemeClr val="tx2"/>
        </a:solidFill>
      </dgm:spPr>
      <dgm:t>
        <a:bodyPr/>
        <a:lstStyle/>
        <a:p>
          <a:pPr algn="l"/>
          <a:r>
            <a:rPr lang="da-DK" sz="900" b="1" dirty="0" smtClean="0"/>
            <a:t> 4. Følg op</a:t>
          </a:r>
          <a:endParaRPr lang="da-DK" sz="900" b="1" dirty="0"/>
        </a:p>
      </dgm:t>
    </dgm:pt>
    <dgm:pt modelId="{25152634-D24B-46A5-9D05-42F7C4E776C2}" type="parTrans" cxnId="{0E5A850A-F84D-4C8C-BF16-0394FB6B09A5}">
      <dgm:prSet/>
      <dgm:spPr/>
      <dgm:t>
        <a:bodyPr/>
        <a:lstStyle/>
        <a:p>
          <a:endParaRPr lang="da-DK"/>
        </a:p>
      </dgm:t>
    </dgm:pt>
    <dgm:pt modelId="{9F45309A-4592-48A9-9D74-CB4F114BB922}" type="sibTrans" cxnId="{0E5A850A-F84D-4C8C-BF16-0394FB6B09A5}">
      <dgm:prSet/>
      <dgm:spPr>
        <a:ln w="25400">
          <a:solidFill>
            <a:schemeClr val="tx2"/>
          </a:solidFill>
        </a:ln>
      </dgm:spPr>
      <dgm:t>
        <a:bodyPr/>
        <a:lstStyle/>
        <a:p>
          <a:endParaRPr lang="da-DK"/>
        </a:p>
      </dgm:t>
    </dgm:pt>
    <dgm:pt modelId="{53508000-EAD5-4334-B1FC-C24C1D2496DE}" type="pres">
      <dgm:prSet presAssocID="{E2ACB7E0-93AF-49C5-A3E0-9C11E8DBE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13FFEAE-330B-4AF2-BB57-9EB81956426A}" type="pres">
      <dgm:prSet presAssocID="{7762D437-2DB4-4321-8914-BB457B5CFF7D}" presName="node" presStyleLbl="node1" presStyleIdx="0" presStyleCnt="4" custScaleX="151052" custScaleY="73020" custRadScaleRad="7672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4007A33-47A7-4C85-BA30-38C17BD034BA}" type="pres">
      <dgm:prSet presAssocID="{7762D437-2DB4-4321-8914-BB457B5CFF7D}" presName="spNode" presStyleCnt="0"/>
      <dgm:spPr/>
    </dgm:pt>
    <dgm:pt modelId="{0D6F89D2-7E0D-40C3-8168-1CFD7843F8EF}" type="pres">
      <dgm:prSet presAssocID="{DC150B4B-8F37-46E5-8BB8-00C3AB2FE40A}" presName="sibTrans" presStyleLbl="sibTrans1D1" presStyleIdx="0" presStyleCnt="4"/>
      <dgm:spPr/>
      <dgm:t>
        <a:bodyPr/>
        <a:lstStyle/>
        <a:p>
          <a:endParaRPr lang="da-DK"/>
        </a:p>
      </dgm:t>
    </dgm:pt>
    <dgm:pt modelId="{AB2509DA-9426-4046-BEB9-1209C8EBCA4C}" type="pres">
      <dgm:prSet presAssocID="{111C703B-F59D-497C-89DB-F5E201E63399}" presName="node" presStyleLbl="node1" presStyleIdx="1" presStyleCnt="4" custScaleX="159634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2BBDDBF-6645-4764-9167-23CCC2D06C57}" type="pres">
      <dgm:prSet presAssocID="{111C703B-F59D-497C-89DB-F5E201E63399}" presName="spNode" presStyleCnt="0"/>
      <dgm:spPr/>
    </dgm:pt>
    <dgm:pt modelId="{D97E40A3-D260-4C20-AD09-968187D61337}" type="pres">
      <dgm:prSet presAssocID="{35BD7CC0-8F1D-482A-B1FB-1489C3AD2DA6}" presName="sibTrans" presStyleLbl="sibTrans1D1" presStyleIdx="1" presStyleCnt="4"/>
      <dgm:spPr/>
      <dgm:t>
        <a:bodyPr/>
        <a:lstStyle/>
        <a:p>
          <a:endParaRPr lang="da-DK"/>
        </a:p>
      </dgm:t>
    </dgm:pt>
    <dgm:pt modelId="{5E6EBE51-4F9D-43B1-AB3C-ECD8768E8897}" type="pres">
      <dgm:prSet presAssocID="{51520197-6DD6-4D36-A69A-9F0E1557AA6F}" presName="node" presStyleLbl="node1" presStyleIdx="2" presStyleCnt="4" custScaleX="138580" custScaleY="70325" custRadScaleRad="6806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0D1492B-F706-419E-874D-A71DE3679FAD}" type="pres">
      <dgm:prSet presAssocID="{51520197-6DD6-4D36-A69A-9F0E1557AA6F}" presName="spNode" presStyleCnt="0"/>
      <dgm:spPr/>
    </dgm:pt>
    <dgm:pt modelId="{19EE9772-25BD-4E5A-B3A1-71049F727707}" type="pres">
      <dgm:prSet presAssocID="{75268012-DE23-45A5-B5F8-21D3DFAF7D06}" presName="sibTrans" presStyleLbl="sibTrans1D1" presStyleIdx="2" presStyleCnt="4"/>
      <dgm:spPr/>
      <dgm:t>
        <a:bodyPr/>
        <a:lstStyle/>
        <a:p>
          <a:endParaRPr lang="da-DK"/>
        </a:p>
      </dgm:t>
    </dgm:pt>
    <dgm:pt modelId="{4CEF6BB0-DC1E-4914-B5A5-FF383BC11D05}" type="pres">
      <dgm:prSet presAssocID="{5C965919-D6A4-46F6-873C-B7E3A29413AF}" presName="node" presStyleLbl="node1" presStyleIdx="3" presStyleCnt="4" custScaleX="152823" custScaleY="7178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D6FAB4A-E0CD-4622-9FC1-920FFB98E898}" type="pres">
      <dgm:prSet presAssocID="{5C965919-D6A4-46F6-873C-B7E3A29413AF}" presName="spNode" presStyleCnt="0"/>
      <dgm:spPr/>
    </dgm:pt>
    <dgm:pt modelId="{2CEC5A66-F996-48D5-8351-321254038A3A}" type="pres">
      <dgm:prSet presAssocID="{9F45309A-4592-48A9-9D74-CB4F114BB922}" presName="sibTrans" presStyleLbl="sibTrans1D1" presStyleIdx="3" presStyleCnt="4"/>
      <dgm:spPr/>
      <dgm:t>
        <a:bodyPr/>
        <a:lstStyle/>
        <a:p>
          <a:endParaRPr lang="da-DK"/>
        </a:p>
      </dgm:t>
    </dgm:pt>
  </dgm:ptLst>
  <dgm:cxnLst>
    <dgm:cxn modelId="{608A7616-3720-4922-A2AC-45E3180F38F7}" srcId="{E2ACB7E0-93AF-49C5-A3E0-9C11E8DBE8ED}" destId="{7762D437-2DB4-4321-8914-BB457B5CFF7D}" srcOrd="0" destOrd="0" parTransId="{B384C38F-A687-48C9-AF0A-0AF90819E906}" sibTransId="{DC150B4B-8F37-46E5-8BB8-00C3AB2FE40A}"/>
    <dgm:cxn modelId="{10D8AD01-7BB5-48D6-9890-56667407818C}" type="presOf" srcId="{75268012-DE23-45A5-B5F8-21D3DFAF7D06}" destId="{19EE9772-25BD-4E5A-B3A1-71049F727707}" srcOrd="0" destOrd="0" presId="urn:microsoft.com/office/officeart/2005/8/layout/cycle5"/>
    <dgm:cxn modelId="{77418642-8E2E-4680-974A-42194B786654}" type="presOf" srcId="{7762D437-2DB4-4321-8914-BB457B5CFF7D}" destId="{C13FFEAE-330B-4AF2-BB57-9EB81956426A}" srcOrd="0" destOrd="0" presId="urn:microsoft.com/office/officeart/2005/8/layout/cycle5"/>
    <dgm:cxn modelId="{7035AE38-1BD5-4331-8E20-02392B801D2C}" type="presOf" srcId="{DC150B4B-8F37-46E5-8BB8-00C3AB2FE40A}" destId="{0D6F89D2-7E0D-40C3-8168-1CFD7843F8EF}" srcOrd="0" destOrd="0" presId="urn:microsoft.com/office/officeart/2005/8/layout/cycle5"/>
    <dgm:cxn modelId="{78FF063B-77B4-448A-BBAF-BCB0BBC3E240}" type="presOf" srcId="{111C703B-F59D-497C-89DB-F5E201E63399}" destId="{AB2509DA-9426-4046-BEB9-1209C8EBCA4C}" srcOrd="0" destOrd="0" presId="urn:microsoft.com/office/officeart/2005/8/layout/cycle5"/>
    <dgm:cxn modelId="{254E60F4-920A-4743-9FE0-11E387B56551}" type="presOf" srcId="{E2ACB7E0-93AF-49C5-A3E0-9C11E8DBE8ED}" destId="{53508000-EAD5-4334-B1FC-C24C1D2496DE}" srcOrd="0" destOrd="0" presId="urn:microsoft.com/office/officeart/2005/8/layout/cycle5"/>
    <dgm:cxn modelId="{30A5828B-5A6D-4C99-9F7B-907724F3470A}" srcId="{E2ACB7E0-93AF-49C5-A3E0-9C11E8DBE8ED}" destId="{51520197-6DD6-4D36-A69A-9F0E1557AA6F}" srcOrd="2" destOrd="0" parTransId="{8FE717A0-EB7B-4021-86F7-AAA6F9780E49}" sibTransId="{75268012-DE23-45A5-B5F8-21D3DFAF7D06}"/>
    <dgm:cxn modelId="{28086F1A-0ADF-4D0B-98FC-4604D8DC4472}" type="presOf" srcId="{51520197-6DD6-4D36-A69A-9F0E1557AA6F}" destId="{5E6EBE51-4F9D-43B1-AB3C-ECD8768E8897}" srcOrd="0" destOrd="0" presId="urn:microsoft.com/office/officeart/2005/8/layout/cycle5"/>
    <dgm:cxn modelId="{794436EC-47FF-49F9-ACFB-E4DEA1FE78A3}" type="presOf" srcId="{9F45309A-4592-48A9-9D74-CB4F114BB922}" destId="{2CEC5A66-F996-48D5-8351-321254038A3A}" srcOrd="0" destOrd="0" presId="urn:microsoft.com/office/officeart/2005/8/layout/cycle5"/>
    <dgm:cxn modelId="{0E5A850A-F84D-4C8C-BF16-0394FB6B09A5}" srcId="{E2ACB7E0-93AF-49C5-A3E0-9C11E8DBE8ED}" destId="{5C965919-D6A4-46F6-873C-B7E3A29413AF}" srcOrd="3" destOrd="0" parTransId="{25152634-D24B-46A5-9D05-42F7C4E776C2}" sibTransId="{9F45309A-4592-48A9-9D74-CB4F114BB922}"/>
    <dgm:cxn modelId="{6AB62BF1-1541-486B-BF09-3DE4B0711BAD}" type="presOf" srcId="{5C965919-D6A4-46F6-873C-B7E3A29413AF}" destId="{4CEF6BB0-DC1E-4914-B5A5-FF383BC11D05}" srcOrd="0" destOrd="0" presId="urn:microsoft.com/office/officeart/2005/8/layout/cycle5"/>
    <dgm:cxn modelId="{716216CE-EC8F-4491-8AF4-C0D34C0DF088}" srcId="{E2ACB7E0-93AF-49C5-A3E0-9C11E8DBE8ED}" destId="{111C703B-F59D-497C-89DB-F5E201E63399}" srcOrd="1" destOrd="0" parTransId="{8365532A-8D1E-4C2A-B1D9-27B0CC1F35BC}" sibTransId="{35BD7CC0-8F1D-482A-B1FB-1489C3AD2DA6}"/>
    <dgm:cxn modelId="{00D2F9FE-997E-42D3-96D7-BA34A00BC2E9}" type="presOf" srcId="{35BD7CC0-8F1D-482A-B1FB-1489C3AD2DA6}" destId="{D97E40A3-D260-4C20-AD09-968187D61337}" srcOrd="0" destOrd="0" presId="urn:microsoft.com/office/officeart/2005/8/layout/cycle5"/>
    <dgm:cxn modelId="{5956BFE5-4BBD-466F-9169-7C55F5629112}" type="presParOf" srcId="{53508000-EAD5-4334-B1FC-C24C1D2496DE}" destId="{C13FFEAE-330B-4AF2-BB57-9EB81956426A}" srcOrd="0" destOrd="0" presId="urn:microsoft.com/office/officeart/2005/8/layout/cycle5"/>
    <dgm:cxn modelId="{71F79535-8D4E-4716-9F6B-8CF225DE4889}" type="presParOf" srcId="{53508000-EAD5-4334-B1FC-C24C1D2496DE}" destId="{B4007A33-47A7-4C85-BA30-38C17BD034BA}" srcOrd="1" destOrd="0" presId="urn:microsoft.com/office/officeart/2005/8/layout/cycle5"/>
    <dgm:cxn modelId="{1E4464F3-E0AA-458A-8D6E-598F9045633B}" type="presParOf" srcId="{53508000-EAD5-4334-B1FC-C24C1D2496DE}" destId="{0D6F89D2-7E0D-40C3-8168-1CFD7843F8EF}" srcOrd="2" destOrd="0" presId="urn:microsoft.com/office/officeart/2005/8/layout/cycle5"/>
    <dgm:cxn modelId="{FEE7EFC1-E727-483E-B576-77F7639FCAB6}" type="presParOf" srcId="{53508000-EAD5-4334-B1FC-C24C1D2496DE}" destId="{AB2509DA-9426-4046-BEB9-1209C8EBCA4C}" srcOrd="3" destOrd="0" presId="urn:microsoft.com/office/officeart/2005/8/layout/cycle5"/>
    <dgm:cxn modelId="{30C27041-6490-4214-B0DC-6C6A2D1094A7}" type="presParOf" srcId="{53508000-EAD5-4334-B1FC-C24C1D2496DE}" destId="{22BBDDBF-6645-4764-9167-23CCC2D06C57}" srcOrd="4" destOrd="0" presId="urn:microsoft.com/office/officeart/2005/8/layout/cycle5"/>
    <dgm:cxn modelId="{45A7D7DC-81B7-45C9-92F0-55CE0A8B0E0C}" type="presParOf" srcId="{53508000-EAD5-4334-B1FC-C24C1D2496DE}" destId="{D97E40A3-D260-4C20-AD09-968187D61337}" srcOrd="5" destOrd="0" presId="urn:microsoft.com/office/officeart/2005/8/layout/cycle5"/>
    <dgm:cxn modelId="{CA6585C1-8200-4156-80C0-6B0EBFBD98C6}" type="presParOf" srcId="{53508000-EAD5-4334-B1FC-C24C1D2496DE}" destId="{5E6EBE51-4F9D-43B1-AB3C-ECD8768E8897}" srcOrd="6" destOrd="0" presId="urn:microsoft.com/office/officeart/2005/8/layout/cycle5"/>
    <dgm:cxn modelId="{B119746B-B6FA-48F3-A609-8CC873D0C2A7}" type="presParOf" srcId="{53508000-EAD5-4334-B1FC-C24C1D2496DE}" destId="{10D1492B-F706-419E-874D-A71DE3679FAD}" srcOrd="7" destOrd="0" presId="urn:microsoft.com/office/officeart/2005/8/layout/cycle5"/>
    <dgm:cxn modelId="{FB201D5F-F416-4DEE-9FAB-2C339F4429BB}" type="presParOf" srcId="{53508000-EAD5-4334-B1FC-C24C1D2496DE}" destId="{19EE9772-25BD-4E5A-B3A1-71049F727707}" srcOrd="8" destOrd="0" presId="urn:microsoft.com/office/officeart/2005/8/layout/cycle5"/>
    <dgm:cxn modelId="{D8432CA0-C481-412F-80FF-F8D8EF6678BE}" type="presParOf" srcId="{53508000-EAD5-4334-B1FC-C24C1D2496DE}" destId="{4CEF6BB0-DC1E-4914-B5A5-FF383BC11D05}" srcOrd="9" destOrd="0" presId="urn:microsoft.com/office/officeart/2005/8/layout/cycle5"/>
    <dgm:cxn modelId="{9C892C21-4193-4405-A88F-E27A9B19238D}" type="presParOf" srcId="{53508000-EAD5-4334-B1FC-C24C1D2496DE}" destId="{7D6FAB4A-E0CD-4622-9FC1-920FFB98E898}" srcOrd="10" destOrd="0" presId="urn:microsoft.com/office/officeart/2005/8/layout/cycle5"/>
    <dgm:cxn modelId="{AF6548B4-C229-4775-A923-5DDF75BB4B8A}" type="presParOf" srcId="{53508000-EAD5-4334-B1FC-C24C1D2496DE}" destId="{2CEC5A66-F996-48D5-8351-321254038A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3635503" y="1263371"/>
          <a:ext cx="3995379" cy="1255413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 1. Identificér</a:t>
          </a:r>
          <a:endParaRPr lang="da-DK" sz="1400" b="1" kern="1200" dirty="0"/>
        </a:p>
      </dsp:txBody>
      <dsp:txXfrm>
        <a:off x="3696787" y="1324655"/>
        <a:ext cx="3872811" cy="1132845"/>
      </dsp:txXfrm>
    </dsp:sp>
    <dsp:sp modelId="{0D6F89D2-7E0D-40C3-8168-1CFD7843F8EF}">
      <dsp:nvSpPr>
        <dsp:cNvPr id="0" name=""/>
        <dsp:cNvSpPr/>
      </dsp:nvSpPr>
      <dsp:spPr>
        <a:xfrm>
          <a:off x="2712047" y="2315258"/>
          <a:ext cx="5684920" cy="5684920"/>
        </a:xfrm>
        <a:custGeom>
          <a:avLst/>
          <a:gdLst/>
          <a:ahLst/>
          <a:cxnLst/>
          <a:rect l="0" t="0" r="0" b="0"/>
          <a:pathLst>
            <a:path>
              <a:moveTo>
                <a:pt x="4094940" y="290819"/>
              </a:moveTo>
              <a:arcTo wR="2842460" hR="2842460" stAng="17768655" swAng="787379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6364465" y="3099217"/>
          <a:ext cx="4222376" cy="12341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 2. Kortlæg</a:t>
          </a:r>
          <a:endParaRPr lang="da-DK" sz="1400" b="1" kern="1200" dirty="0"/>
        </a:p>
      </dsp:txBody>
      <dsp:txXfrm>
        <a:off x="6424713" y="3159465"/>
        <a:ext cx="4101880" cy="1113684"/>
      </dsp:txXfrm>
    </dsp:sp>
    <dsp:sp modelId="{D97E40A3-D260-4C20-AD09-968187D61337}">
      <dsp:nvSpPr>
        <dsp:cNvPr id="0" name=""/>
        <dsp:cNvSpPr/>
      </dsp:nvSpPr>
      <dsp:spPr>
        <a:xfrm>
          <a:off x="2643577" y="-443123"/>
          <a:ext cx="5684920" cy="5684920"/>
        </a:xfrm>
        <a:custGeom>
          <a:avLst/>
          <a:gdLst/>
          <a:ahLst/>
          <a:cxnLst/>
          <a:rect l="0" t="0" r="0" b="0"/>
          <a:pathLst>
            <a:path>
              <a:moveTo>
                <a:pt x="4744964" y="4954345"/>
              </a:moveTo>
              <a:arcTo wR="2842460" hR="2842460" stAng="2879143" swAng="932681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3800448" y="5046545"/>
          <a:ext cx="3665490" cy="120907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 3. Planlæg</a:t>
          </a:r>
          <a:endParaRPr lang="da-DK" sz="1400" b="1" kern="1200" dirty="0"/>
        </a:p>
      </dsp:txBody>
      <dsp:txXfrm>
        <a:off x="3859470" y="5105567"/>
        <a:ext cx="3547446" cy="1091034"/>
      </dsp:txXfrm>
    </dsp:sp>
    <dsp:sp modelId="{19EE9772-25BD-4E5A-B3A1-71049F727707}">
      <dsp:nvSpPr>
        <dsp:cNvPr id="0" name=""/>
        <dsp:cNvSpPr/>
      </dsp:nvSpPr>
      <dsp:spPr>
        <a:xfrm>
          <a:off x="2937888" y="-443123"/>
          <a:ext cx="5684920" cy="5684920"/>
        </a:xfrm>
        <a:custGeom>
          <a:avLst/>
          <a:gdLst/>
          <a:ahLst/>
          <a:cxnLst/>
          <a:rect l="0" t="0" r="0" b="0"/>
          <a:pathLst>
            <a:path>
              <a:moveTo>
                <a:pt x="1575510" y="5386948"/>
              </a:moveTo>
              <a:arcTo wR="2842460" hR="2842460" stAng="6988176" swAng="932681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769621" y="3099217"/>
          <a:ext cx="4042223" cy="123418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b="1" kern="1200" dirty="0" smtClean="0"/>
            <a:t> 4. Følg op</a:t>
          </a:r>
          <a:endParaRPr lang="da-DK" sz="1400" b="1" kern="1200" dirty="0"/>
        </a:p>
      </dsp:txBody>
      <dsp:txXfrm>
        <a:off x="829869" y="3159465"/>
        <a:ext cx="3921727" cy="1113684"/>
      </dsp:txXfrm>
    </dsp:sp>
    <dsp:sp modelId="{2CEC5A66-F996-48D5-8351-321254038A3A}">
      <dsp:nvSpPr>
        <dsp:cNvPr id="0" name=""/>
        <dsp:cNvSpPr/>
      </dsp:nvSpPr>
      <dsp:spPr>
        <a:xfrm>
          <a:off x="2869418" y="2315258"/>
          <a:ext cx="5684920" cy="5684920"/>
        </a:xfrm>
        <a:custGeom>
          <a:avLst/>
          <a:gdLst/>
          <a:ahLst/>
          <a:cxnLst/>
          <a:rect l="0" t="0" r="0" b="0"/>
          <a:pathLst>
            <a:path>
              <a:moveTo>
                <a:pt x="1043358" y="641820"/>
              </a:moveTo>
              <a:arcTo wR="2842460" hR="2842460" stAng="13843966" swAng="787379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997276" y="23838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1012482" y="25358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37271" y="469231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90365" y="114235"/>
              </a:moveTo>
              <a:arcTo wR="705484" hR="705484" stAng="18183757" swAng="987136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50262" y="520486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223175" y="190619"/>
              </a:moveTo>
              <a:arcTo wR="705484" hR="705484" stAng="13612198" swAng="1200853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997276" y="23838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1012482" y="25358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37271" y="469231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90365" y="114235"/>
              </a:moveTo>
              <a:arcTo wR="705484" hR="705484" stAng="18183757" swAng="987136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50262" y="520486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223175" y="190619"/>
              </a:moveTo>
              <a:arcTo wR="705484" hR="705484" stAng="13612198" swAng="1200853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FEAE-330B-4AF2-BB57-9EB81956426A}">
      <dsp:nvSpPr>
        <dsp:cNvPr id="0" name=""/>
        <dsp:cNvSpPr/>
      </dsp:nvSpPr>
      <dsp:spPr>
        <a:xfrm>
          <a:off x="893243" y="225291"/>
          <a:ext cx="991342" cy="31149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1. Identificér</a:t>
          </a:r>
          <a:endParaRPr lang="da-DK" sz="900" b="1" kern="1200" dirty="0"/>
        </a:p>
      </dsp:txBody>
      <dsp:txXfrm>
        <a:off x="908449" y="240497"/>
        <a:ext cx="960930" cy="281083"/>
      </dsp:txXfrm>
    </dsp:sp>
    <dsp:sp modelId="{0D6F89D2-7E0D-40C3-8168-1CFD7843F8EF}">
      <dsp:nvSpPr>
        <dsp:cNvPr id="0" name=""/>
        <dsp:cNvSpPr/>
      </dsp:nvSpPr>
      <dsp:spPr>
        <a:xfrm>
          <a:off x="624471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036672" y="82569"/>
              </a:moveTo>
              <a:arcTo wR="705484" hR="705484" stAng="1787990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509DA-9426-4046-BEB9-1209C8EBCA4C}">
      <dsp:nvSpPr>
        <dsp:cNvPr id="0" name=""/>
        <dsp:cNvSpPr/>
      </dsp:nvSpPr>
      <dsp:spPr>
        <a:xfrm>
          <a:off x="1570566" y="769195"/>
          <a:ext cx="1047665" cy="30622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2. Kortlæg</a:t>
          </a:r>
          <a:endParaRPr lang="da-DK" sz="900" b="1" kern="1200" dirty="0"/>
        </a:p>
      </dsp:txBody>
      <dsp:txXfrm>
        <a:off x="1585515" y="784144"/>
        <a:ext cx="1017767" cy="276329"/>
      </dsp:txXfrm>
    </dsp:sp>
    <dsp:sp modelId="{D97E40A3-D260-4C20-AD09-968187D61337}">
      <dsp:nvSpPr>
        <dsp:cNvPr id="0" name=""/>
        <dsp:cNvSpPr/>
      </dsp:nvSpPr>
      <dsp:spPr>
        <a:xfrm>
          <a:off x="646917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177714" y="1229611"/>
              </a:moveTo>
              <a:arcTo wR="705484" hR="705484" stAng="2878901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EBE51-4F9D-43B1-AB3C-ECD8768E8897}">
      <dsp:nvSpPr>
        <dsp:cNvPr id="0" name=""/>
        <dsp:cNvSpPr/>
      </dsp:nvSpPr>
      <dsp:spPr>
        <a:xfrm>
          <a:off x="934169" y="1252511"/>
          <a:ext cx="909489" cy="29999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3. Planlæg</a:t>
          </a:r>
          <a:endParaRPr lang="da-DK" sz="900" b="1" kern="1200" dirty="0"/>
        </a:p>
      </dsp:txBody>
      <dsp:txXfrm>
        <a:off x="948814" y="1267156"/>
        <a:ext cx="880199" cy="270709"/>
      </dsp:txXfrm>
    </dsp:sp>
    <dsp:sp modelId="{19EE9772-25BD-4E5A-B3A1-71049F727707}">
      <dsp:nvSpPr>
        <dsp:cNvPr id="0" name=""/>
        <dsp:cNvSpPr/>
      </dsp:nvSpPr>
      <dsp:spPr>
        <a:xfrm>
          <a:off x="719942" y="-110027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391078" y="1337036"/>
              </a:moveTo>
              <a:arcTo wR="705484" hR="705484" stAng="6987934" swAng="933165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F6BB0-DC1E-4914-B5A5-FF383BC11D05}">
      <dsp:nvSpPr>
        <dsp:cNvPr id="0" name=""/>
        <dsp:cNvSpPr/>
      </dsp:nvSpPr>
      <dsp:spPr>
        <a:xfrm>
          <a:off x="181947" y="769195"/>
          <a:ext cx="1002965" cy="30622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900" b="1" kern="1200" dirty="0" smtClean="0"/>
            <a:t> 4. Følg op</a:t>
          </a:r>
          <a:endParaRPr lang="da-DK" sz="900" b="1" kern="1200" dirty="0"/>
        </a:p>
      </dsp:txBody>
      <dsp:txXfrm>
        <a:off x="196896" y="784144"/>
        <a:ext cx="973067" cy="276329"/>
      </dsp:txXfrm>
    </dsp:sp>
    <dsp:sp modelId="{2CEC5A66-F996-48D5-8351-321254038A3A}">
      <dsp:nvSpPr>
        <dsp:cNvPr id="0" name=""/>
        <dsp:cNvSpPr/>
      </dsp:nvSpPr>
      <dsp:spPr>
        <a:xfrm>
          <a:off x="742387" y="486350"/>
          <a:ext cx="1410969" cy="1410969"/>
        </a:xfrm>
        <a:custGeom>
          <a:avLst/>
          <a:gdLst/>
          <a:ahLst/>
          <a:cxnLst/>
          <a:rect l="0" t="0" r="0" b="0"/>
          <a:pathLst>
            <a:path>
              <a:moveTo>
                <a:pt x="189571" y="224296"/>
              </a:moveTo>
              <a:arcTo wR="705484" hR="705484" stAng="13380324" swAng="1139772"/>
            </a:path>
          </a:pathLst>
        </a:custGeom>
        <a:noFill/>
        <a:ln w="25400" cap="flat" cmpd="sng" algn="ctr">
          <a:solidFill>
            <a:schemeClr val="tx2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DE0B410-25E9-41E1-A8BD-5D5F6ECAE2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27" cy="498085"/>
          </a:xfrm>
          <a:prstGeom prst="rect">
            <a:avLst/>
          </a:prstGeom>
        </p:spPr>
        <p:txBody>
          <a:bodyPr vert="horz" lIns="63063" tIns="31531" rIns="63063" bIns="31531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35B943-2BE0-486F-AB8A-672EC75D14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11" y="0"/>
            <a:ext cx="2950115" cy="498085"/>
          </a:xfrm>
          <a:prstGeom prst="rect">
            <a:avLst/>
          </a:prstGeom>
        </p:spPr>
        <p:txBody>
          <a:bodyPr vert="horz" lIns="63063" tIns="31531" rIns="63063" bIns="31531" rtlCol="0"/>
          <a:lstStyle>
            <a:lvl1pPr algn="r">
              <a:defRPr sz="800"/>
            </a:lvl1pPr>
          </a:lstStyle>
          <a:p>
            <a:fld id="{7E5D5B2C-0663-408E-B6AD-4B4AE48FCC4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C28B804-0F49-4F50-AEFB-90C67EF80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016"/>
            <a:ext cx="2949027" cy="498084"/>
          </a:xfrm>
          <a:prstGeom prst="rect">
            <a:avLst/>
          </a:prstGeom>
        </p:spPr>
        <p:txBody>
          <a:bodyPr vert="horz" lIns="63063" tIns="31531" rIns="63063" bIns="31531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02EDF0-E350-44FE-A6F0-6DE89CA6CD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11" y="9446016"/>
            <a:ext cx="2950115" cy="498084"/>
          </a:xfrm>
          <a:prstGeom prst="rect">
            <a:avLst/>
          </a:prstGeom>
        </p:spPr>
        <p:txBody>
          <a:bodyPr vert="horz" lIns="63063" tIns="31531" rIns="63063" bIns="31531" rtlCol="0" anchor="b"/>
          <a:lstStyle>
            <a:lvl1pPr algn="r">
              <a:defRPr sz="800"/>
            </a:lvl1pPr>
          </a:lstStyle>
          <a:p>
            <a:fld id="{C4C6E3F9-546B-4E16-8A8A-45FE319C3C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2" y="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 smtClean="0"/>
              <a:pPr/>
              <a:t>01/09/2020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1" rIns="91561" bIns="45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8378" y="4723449"/>
            <a:ext cx="6030990" cy="447484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2" y="9445171"/>
            <a:ext cx="2949099" cy="497205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8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32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680">
              <a:defRPr/>
            </a:pPr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41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7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75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4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1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l\Desktop\PP skabelon\LOGOER\Det Nationale Forskingscenter for Arbejdsmilj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52" y="-108069"/>
            <a:ext cx="2787589" cy="7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da-DK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/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noProof="0" dirty="0"/>
              <a:t>Navn Navnesen</a:t>
            </a:r>
          </a:p>
        </p:txBody>
      </p:sp>
    </p:spTree>
    <p:extLst>
      <p:ext uri="{BB962C8B-B14F-4D97-AF65-F5344CB8AC3E}">
        <p14:creationId xmlns:p14="http://schemas.microsoft.com/office/powerpoint/2010/main" val="12828694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l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F51C73-4488-4E0B-8A5D-D7AA11C9E3F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7" name="Date_DateCustomA" hidden="1">
            <a:extLst>
              <a:ext uri="{FF2B5EF4-FFF2-40B4-BE49-F238E27FC236}">
                <a16:creationId xmlns:a16="http://schemas.microsoft.com/office/drawing/2014/main" id="{1BBF7982-38D1-452A-8F40-BF165A38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303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_DateCustomA" hidden="1">
            <a:extLst>
              <a:ext uri="{FF2B5EF4-FFF2-40B4-BE49-F238E27FC236}">
                <a16:creationId xmlns:a16="http://schemas.microsoft.com/office/drawing/2014/main" id="{0456FB29-A127-41CE-A7CE-3D8128F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772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delete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before</a:t>
            </a: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a-D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</a:t>
            </a:r>
            <a:endParaRPr lang="da-DK" sz="1800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160798" cy="47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da-DK" sz="10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da-DK" sz="10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insert new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an appropriate layout from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down</a:t>
            </a:r>
            <a:r>
              <a:rPr lang="da-DK" altLang="da-DK" sz="900" strike="noStrik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tab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41" y="1815926"/>
            <a:ext cx="2160798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43" y="3538594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921" y="531864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47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752" y="1833789"/>
            <a:ext cx="2280360" cy="44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498494" y="1833789"/>
            <a:ext cx="2160798" cy="25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5239" y="1815926"/>
            <a:ext cx="2358243" cy="369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49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/>
        </p:nvPicPr>
        <p:blipFill rotWithShape="1">
          <a:blip r:embed="rId3"/>
          <a:srcRect l="2931" r="60888"/>
          <a:stretch/>
        </p:blipFill>
        <p:spPr>
          <a:xfrm>
            <a:off x="2714468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3"/>
          <a:srcRect l="36944" r="2272" b="69429"/>
          <a:stretch/>
        </p:blipFill>
        <p:spPr>
          <a:xfrm>
            <a:off x="2729933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36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716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348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53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36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">
            <a:extLst>
              <a:ext uri="{FF2B5EF4-FFF2-40B4-BE49-F238E27FC236}">
                <a16:creationId xmlns:a16="http://schemas.microsoft.com/office/drawing/2014/main" id="{FA8AA478-5587-4FED-86E4-AFD9AE34B02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87363" y="313618"/>
            <a:ext cx="6184409" cy="4638504"/>
            <a:chOff x="487854" y="440703"/>
            <a:chExt cx="6184409" cy="46385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01" y="440703"/>
              <a:ext cx="5794162" cy="46385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54" y="872437"/>
              <a:ext cx="720000" cy="717632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8723" y="6611581"/>
            <a:ext cx="6873007" cy="244475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363" y="6611581"/>
            <a:ext cx="516119" cy="244475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508800"/>
            <a:ext cx="1171532" cy="104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6238800"/>
            <a:ext cx="1476321" cy="43495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84910" y="1652269"/>
            <a:ext cx="5127353" cy="1770063"/>
          </a:xfrm>
        </p:spPr>
        <p:txBody>
          <a:bodyPr anchor="t" anchorCtr="0"/>
          <a:lstStyle>
            <a:lvl1pPr algn="l">
              <a:lnSpc>
                <a:spcPct val="88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967" y="3571558"/>
            <a:ext cx="5108296" cy="271462"/>
          </a:xfrm>
        </p:spPr>
        <p:txBody>
          <a:bodyPr anchor="b" anchorCtr="0"/>
          <a:lstStyle>
            <a:lvl1pPr marL="0" indent="0" algn="l">
              <a:buNone/>
              <a:defRPr sz="18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insert name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00726" y="3869718"/>
            <a:ext cx="5111537" cy="3448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13066842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7362" y="1763713"/>
            <a:ext cx="8339137" cy="4227512"/>
          </a:xfrm>
        </p:spPr>
        <p:txBody>
          <a:bodyPr/>
          <a:lstStyle/>
          <a:p>
            <a:pPr lvl="0"/>
            <a:r>
              <a:rPr lang="en-GB"/>
              <a:t>Rediger teksttypografien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12" y="604838"/>
            <a:ext cx="8360788" cy="863235"/>
          </a:xfrm>
        </p:spPr>
        <p:txBody>
          <a:bodyPr/>
          <a:lstStyle/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982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363" y="1764000"/>
            <a:ext cx="11217275" cy="42423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Insert chart or table, use layout named “Title and text” for slides with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9530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7363" y="1763713"/>
            <a:ext cx="5464175" cy="2024062"/>
          </a:xfrm>
        </p:spPr>
        <p:txBody>
          <a:bodyPr/>
          <a:lstStyle/>
          <a:p>
            <a:pPr lvl="0"/>
            <a:r>
              <a:rPr lang="en-GB"/>
              <a:t>Click icons to insert table/SmartArt, or insert chart via </a:t>
            </a:r>
            <a:r>
              <a:rPr lang="en-GB" noProof="1"/>
              <a:t>CorporateCharts</a:t>
            </a:r>
            <a:r>
              <a:rPr lang="en-GB"/>
              <a:t> or image via </a:t>
            </a:r>
            <a:r>
              <a:rPr lang="en-GB" noProof="1"/>
              <a:t>ImageTools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487364" y="3967468"/>
            <a:ext cx="5464174" cy="2023755"/>
          </a:xfrm>
        </p:spPr>
        <p:txBody>
          <a:bodyPr/>
          <a:lstStyle/>
          <a:p>
            <a:pPr lvl="0"/>
            <a:r>
              <a:rPr lang="en-GB"/>
              <a:t>Rediger teksttypografien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38875" y="1763712"/>
            <a:ext cx="5464800" cy="2023757"/>
          </a:xfrm>
        </p:spPr>
        <p:txBody>
          <a:bodyPr/>
          <a:lstStyle/>
          <a:p>
            <a:pPr lvl="0"/>
            <a:r>
              <a:rPr lang="en-GB"/>
              <a:t>Click icons to insert table/SmartArt, or insert chart via </a:t>
            </a:r>
            <a:r>
              <a:rPr lang="en-GB" noProof="1"/>
              <a:t>CorporateCharts</a:t>
            </a:r>
            <a:r>
              <a:rPr lang="en-GB"/>
              <a:t> or image via </a:t>
            </a:r>
            <a:r>
              <a:rPr lang="en-GB" noProof="1"/>
              <a:t>ImageTools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38875" y="3967469"/>
            <a:ext cx="5464800" cy="2023755"/>
          </a:xfrm>
        </p:spPr>
        <p:txBody>
          <a:bodyPr/>
          <a:lstStyle/>
          <a:p>
            <a:pPr lvl="0"/>
            <a:r>
              <a:rPr lang="en-GB"/>
              <a:t>Rediger teksttypografien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35179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, gree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98" y="1645088"/>
            <a:ext cx="7645002" cy="2142687"/>
          </a:xfrm>
        </p:spPr>
        <p:txBody>
          <a:bodyPr/>
          <a:lstStyle>
            <a:lvl1pPr>
              <a:lnSpc>
                <a:spcPct val="88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7364" y="225427"/>
            <a:ext cx="738122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6778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C3E4E-BBDD-48E9-8B71-E6059F1139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452CA0-426F-4CB6-9FD6-95786A854B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 lIns="0" tIns="16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Marker baggrund for indsætte billede</a:t>
            </a:r>
            <a:endParaRPr lang="da-D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43C751-657A-44C9-873F-498B6CC2FDE1}"/>
              </a:ext>
            </a:extLst>
          </p:cNvPr>
          <p:cNvSpPr/>
          <p:nvPr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FE88B3-205D-4832-9530-76BB01F708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99" y="0"/>
            <a:ext cx="11328976" cy="2628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492" y="2462526"/>
            <a:ext cx="8143200" cy="160920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492" y="4446000"/>
            <a:ext cx="8143200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9198001" y="805417"/>
            <a:ext cx="2559600" cy="115200"/>
          </a:xfrm>
        </p:spPr>
        <p:txBody>
          <a:bodyPr/>
          <a:lstStyle>
            <a:lvl1pPr marL="0" indent="0" algn="r">
              <a:buNone/>
              <a:defRPr sz="95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651556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497694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13" name="FLD_PresentationTitle" hidden="1">
            <a:extLst>
              <a:ext uri="{FF2B5EF4-FFF2-40B4-BE49-F238E27FC236}">
                <a16:creationId xmlns:a16="http://schemas.microsoft.com/office/drawing/2014/main" id="{C123D1A9-0767-483A-8225-65459EFE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79797EBF-36A9-4B7E-9F87-8907DC9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77369"/>
            <a:ext cx="0" cy="0"/>
          </a:xfrm>
        </p:spPr>
        <p:txBody>
          <a:bodyPr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6FBC98D-49B7-4509-923D-45CFDF8C5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99" y="6595200"/>
            <a:ext cx="11328976" cy="2628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050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40006" y="315884"/>
            <a:ext cx="2826264" cy="3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635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8748000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47D0394-8450-48E0-A2F6-94FDD27F6829}"/>
              </a:ext>
            </a:extLst>
          </p:cNvPr>
          <p:cNvSpPr/>
          <p:nvPr/>
        </p:nvSpPr>
        <p:spPr>
          <a:xfrm>
            <a:off x="427121" y="2046514"/>
            <a:ext cx="11337758" cy="376199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6BEE09-5A9E-4EAA-98FA-EDC36D17FA3D}"/>
              </a:ext>
            </a:extLst>
          </p:cNvPr>
          <p:cNvSpPr/>
          <p:nvPr/>
        </p:nvSpPr>
        <p:spPr>
          <a:xfrm>
            <a:off x="427121" y="617429"/>
            <a:ext cx="11337758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6953E9D-48F1-4357-9744-F7244863C59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133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1A6608-7D3E-4593-BB31-B40A60FDA8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77202" y="2051999"/>
            <a:ext cx="5480398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FF08774-C93E-4FA8-9CF6-8A28A6330EA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3B1BAB41-9B89-4DAB-AC95-398DF9CC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07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ADD05-CB26-41BC-BADE-66930D04AFF3}"/>
              </a:ext>
            </a:extLst>
          </p:cNvPr>
          <p:cNvSpPr/>
          <p:nvPr/>
        </p:nvSpPr>
        <p:spPr>
          <a:xfrm>
            <a:off x="0" y="0"/>
            <a:ext cx="5914792" cy="68579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801" y="2051999"/>
            <a:ext cx="5482798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4C4D93-7B27-4019-925E-9DB35D7C3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4800" y="1024142"/>
            <a:ext cx="5482791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2ED1E1-EDDB-4615-B974-BB35C6940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7038" y="628650"/>
            <a:ext cx="5127625" cy="51853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3944CFDE-3736-4D22-A73D-5C4C944F0F2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74800" y="617429"/>
            <a:ext cx="548520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2" name="Date_DateCustomA" hidden="1">
            <a:extLst>
              <a:ext uri="{FF2B5EF4-FFF2-40B4-BE49-F238E27FC236}">
                <a16:creationId xmlns:a16="http://schemas.microsoft.com/office/drawing/2014/main" id="{F0CBB1BF-508B-4620-B53A-E34B60BA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098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" y="5820189"/>
            <a:ext cx="2000761" cy="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032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1" y="2051999"/>
            <a:ext cx="7420879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DBED25-9FCF-4042-BE7C-9B92A9FF8C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F5C50BA5-F381-447A-A5C2-DE11561DB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2051998"/>
            <a:ext cx="3549597" cy="1607495"/>
          </a:xfrm>
          <a:solidFill>
            <a:schemeClr val="tx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44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56%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" name="Date_DateCustomA" hidden="1">
            <a:extLst>
              <a:ext uri="{FF2B5EF4-FFF2-40B4-BE49-F238E27FC236}">
                <a16:creationId xmlns:a16="http://schemas.microsoft.com/office/drawing/2014/main" id="{D3897813-E321-452C-B280-9AE7127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0F0542-3174-4669-BF1C-AC0ADE13A9E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11337758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5C262016-37C5-41B6-8FC4-E5614F7A54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8000" y="3853148"/>
            <a:ext cx="3549597" cy="1607495"/>
          </a:xfrm>
          <a:solidFill>
            <a:schemeClr val="accent2"/>
          </a:solidFill>
        </p:spPr>
        <p:txBody>
          <a:bodyPr lIns="216000" tIns="216000" rIns="216000" bIns="216000"/>
          <a:lstStyle>
            <a:lvl1pPr marL="0" indent="0">
              <a:buClr>
                <a:schemeClr val="bg1"/>
              </a:buClr>
              <a:buFont typeface="Calibri" panose="020F0502020204030204" pitchFamily="34" charset="0"/>
              <a:buChar char="​"/>
              <a:defRPr sz="1600" b="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Font typeface="Calibri" panose="020F0502020204030204" pitchFamily="34" charset="0"/>
              <a:buChar char="​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7523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dhold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E571E61-9BE6-4D21-93C5-55BB00D1615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274800" y="0"/>
            <a:ext cx="5917200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ikon for at indsætte billede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22" y="2051999"/>
            <a:ext cx="5487678" cy="376199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938FB493-B08C-476B-B49E-C8AD993273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7122" y="617429"/>
            <a:ext cx="5487670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1" name="Date_DateCustomA" hidden="1">
            <a:extLst>
              <a:ext uri="{FF2B5EF4-FFF2-40B4-BE49-F238E27FC236}">
                <a16:creationId xmlns:a16="http://schemas.microsoft.com/office/drawing/2014/main" id="{CF23EAF1-C319-4D2A-8C45-7DFF9A3B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34133B0-3967-4329-B503-D07DB722804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27121" y="988154"/>
            <a:ext cx="5487670" cy="35245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86016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00E2174-B641-49F1-B88A-78B3D5337C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 b="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7224417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/>
        </p:nvSpPr>
        <p:spPr>
          <a:xfrm>
            <a:off x="431611" y="6595200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42AC1B-CBBF-4818-BF42-954F2EDF7F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98000" y="581716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Medarbejdertitel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0607893-D19A-4D4E-A1A9-C9DCC253B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8000" y="5663299"/>
            <a:ext cx="2559600" cy="115200"/>
          </a:xfrm>
        </p:spPr>
        <p:txBody>
          <a:bodyPr/>
          <a:lstStyle>
            <a:lvl1pPr marL="0" indent="0" algn="r">
              <a:buNone/>
              <a:defRPr sz="950" b="1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 Navnesen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90B67A7E-F8AD-4501-B3ED-7DF56BC18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98000" y="6093771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Navn.navnesen@bm.dk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3219B6C-E56F-40C7-AC30-BCA5E6900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8000" y="6229285"/>
            <a:ext cx="2559600" cy="115200"/>
          </a:xfrm>
        </p:spPr>
        <p:txBody>
          <a:bodyPr anchor="ctr" anchorCtr="0"/>
          <a:lstStyle>
            <a:lvl1pPr marL="0" indent="0" algn="r">
              <a:buNone/>
              <a:defRPr sz="950">
                <a:solidFill>
                  <a:schemeClr val="bg1"/>
                </a:solidFill>
              </a:defRPr>
            </a:lvl1pPr>
            <a:lvl2pPr marL="216000" indent="0">
              <a:buNone/>
              <a:defRPr sz="950"/>
            </a:lvl2pPr>
            <a:lvl3pPr>
              <a:buNone/>
              <a:defRPr sz="950"/>
            </a:lvl3pPr>
            <a:lvl4pPr>
              <a:buNone/>
              <a:defRPr sz="950"/>
            </a:lvl4pPr>
            <a:lvl5pPr>
              <a:buNone/>
              <a:defRPr sz="950"/>
            </a:lvl5pPr>
          </a:lstStyle>
          <a:p>
            <a:pPr lvl="0"/>
            <a:r>
              <a:rPr lang="da-DK" dirty="0"/>
              <a:t>+45 2345 3456</a:t>
            </a:r>
          </a:p>
        </p:txBody>
      </p:sp>
      <p:pic>
        <p:nvPicPr>
          <p:cNvPr id="5122" name="Picture 2" descr="C:\Users\ibl\Desktop\PP skabelon\LOGOER\Det Nationale Forskingscenter for Arbejdsmiljo_NEG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7" y="5344357"/>
            <a:ext cx="2811507" cy="12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447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blå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2E20981-DA76-4348-8061-6D994FFD98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620000" anchor="t" anchorCtr="0"/>
          <a:lstStyle>
            <a:lvl1pPr marL="0" marR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da-DK" noProof="0"/>
              <a:t>Marker baggrund for at indsætte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800" y="2462526"/>
            <a:ext cx="10082402" cy="16092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3" name="FLD_PresentationTitle">
            <a:extLst>
              <a:ext uri="{FF2B5EF4-FFF2-40B4-BE49-F238E27FC236}">
                <a16:creationId xmlns:a16="http://schemas.microsoft.com/office/drawing/2014/main" id="{63D5B0E7-3D1F-42FA-ABF0-9019A793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5279" y="6321067"/>
            <a:ext cx="2559600" cy="18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CBFEA6B7-9380-4434-8E44-527B3CE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5280" y="6434418"/>
            <a:ext cx="2559600" cy="180000"/>
          </a:xfrm>
        </p:spPr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7" name="Date_DateCustomA" hidden="1">
            <a:extLst>
              <a:ext uri="{FF2B5EF4-FFF2-40B4-BE49-F238E27FC236}">
                <a16:creationId xmlns:a16="http://schemas.microsoft.com/office/drawing/2014/main" id="{8BE199B1-A553-43EF-83DF-C1211EC6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7058361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Picture 3" descr="C:\Users\ibl\Desktop\PP skabelon\LOGOER\Det Nationale Forskingscenter for Arbejdsmiljo_POS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8" y="5939161"/>
            <a:ext cx="1675729" cy="7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00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27121" y="617429"/>
            <a:ext cx="11332879" cy="3524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427121" y="2051999"/>
            <a:ext cx="11332879" cy="3761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0" y="721921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9171708" y="6387715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9171709" y="6501066"/>
            <a:ext cx="2588291" cy="1133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None/>
              <a:defRPr sz="5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09A0974A-8F5C-4FD4-9E38-7D5A997486A5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0E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B3C8D39D-F11E-4185-A47B-8AC40BA1A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F0C239E8-9311-4B2C-A349-76443C49A633}"/>
              </a:ext>
            </a:extLst>
          </p:cNvPr>
          <p:cNvSpPr>
            <a:spLocks/>
          </p:cNvSpPr>
          <p:nvPr/>
        </p:nvSpPr>
        <p:spPr bwMode="auto">
          <a:xfrm>
            <a:off x="773113" y="7905750"/>
            <a:ext cx="0" cy="6858000"/>
          </a:xfrm>
          <a:custGeom>
            <a:avLst/>
            <a:gdLst>
              <a:gd name="T0" fmla="*/ 0 h 4320"/>
              <a:gd name="T1" fmla="*/ 4320 h 4320"/>
              <a:gd name="T2" fmla="*/ 0 h 43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0">
                <a:moveTo>
                  <a:pt x="0" y="0"/>
                </a:move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3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CC4BACEA-3C6F-4AEA-ACDA-9297B63E3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790575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248973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3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4000"/>
        </a:lnSpc>
        <a:spcBef>
          <a:spcPct val="0"/>
        </a:spcBef>
        <a:buNone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4000"/>
        </a:lnSpc>
        <a:spcBef>
          <a:spcPts val="60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3"/>
        </a:buClr>
        <a:buFont typeface="Verdana" panose="020B0604030504040204" pitchFamily="34" charset="0"/>
        <a:buChar char="•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6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914400" rtl="0" eaLnBrk="1" latinLnBrk="0" hangingPunct="1">
        <a:lnSpc>
          <a:spcPct val="104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Calibri" panose="020F0502020204030204" pitchFamily="34" charset="0"/>
        <a:buChar char="​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46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00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kern="120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Calibri" panose="020F0502020204030204" pitchFamily="34" charset="0"/>
        <a:buChar char="​"/>
        <a:defRPr sz="950" b="1" kern="1200" baseline="0">
          <a:solidFill>
            <a:srgbClr val="7C6E6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69">
          <p15:clr>
            <a:srgbClr val="F26B43"/>
          </p15:clr>
        </p15:guide>
        <p15:guide id="2" pos="7410">
          <p15:clr>
            <a:srgbClr val="F26B43"/>
          </p15:clr>
        </p15:guide>
        <p15:guide id="3" orient="horz" pos="388">
          <p15:clr>
            <a:srgbClr val="F26B43"/>
          </p15:clr>
        </p15:guide>
        <p15:guide id="4" orient="horz" pos="774">
          <p15:clr>
            <a:srgbClr val="F26B43"/>
          </p15:clr>
        </p15:guide>
        <p15:guide id="5" orient="horz" pos="1289">
          <p15:clr>
            <a:srgbClr val="F26B43"/>
          </p15:clr>
        </p15:guide>
        <p15:guide id="6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6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30.svg"/><Relationship Id="rId17" Type="http://schemas.openxmlformats.org/officeDocument/2006/relationships/image" Target="../media/image300.svg"/><Relationship Id="rId2" Type="http://schemas.openxmlformats.org/officeDocument/2006/relationships/diagramData" Target="../diagrams/data1.xml"/><Relationship Id="rId16" Type="http://schemas.openxmlformats.org/officeDocument/2006/relationships/image" Target="../media/image280.svg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2.svg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25" y="0"/>
            <a:ext cx="12175956" cy="683393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16265" y="1818470"/>
            <a:ext cx="10082402" cy="1609200"/>
          </a:xfrm>
        </p:spPr>
        <p:txBody>
          <a:bodyPr/>
          <a:lstStyle/>
          <a:p>
            <a:pPr algn="l"/>
            <a:r>
              <a:rPr lang="da-DK" sz="4800" dirty="0" smtClean="0"/>
              <a:t>Workshop om god forandringshåndtering</a:t>
            </a:r>
            <a:endParaRPr lang="da-DK" sz="48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A61557C-824F-41F9-87B9-A19D054280EB}"/>
              </a:ext>
            </a:extLst>
          </p:cNvPr>
          <p:cNvSpPr/>
          <p:nvPr/>
        </p:nvSpPr>
        <p:spPr>
          <a:xfrm>
            <a:off x="431611" y="6632522"/>
            <a:ext cx="11331764" cy="2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70" y="177783"/>
            <a:ext cx="2237504" cy="510476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D4461DC-8B44-4DE3-AEA0-5049A880ECDD}"/>
              </a:ext>
            </a:extLst>
          </p:cNvPr>
          <p:cNvSpPr/>
          <p:nvPr/>
        </p:nvSpPr>
        <p:spPr>
          <a:xfrm>
            <a:off x="431611" y="0"/>
            <a:ext cx="11331764" cy="26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0" name="Undertitel 4"/>
          <p:cNvSpPr txBox="1">
            <a:spLocks/>
          </p:cNvSpPr>
          <p:nvPr/>
        </p:nvSpPr>
        <p:spPr>
          <a:xfrm>
            <a:off x="816265" y="3624963"/>
            <a:ext cx="7941716" cy="660154"/>
          </a:xfrm>
          <a:prstGeom prst="rect">
            <a:avLst/>
          </a:prstGeom>
        </p:spPr>
        <p:txBody>
          <a:bodyPr lIns="0"/>
          <a:lstStyle>
            <a:lvl1pPr marL="216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4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4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0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kern="120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b="1" kern="1200" baseline="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a-DK" sz="2000" dirty="0" smtClean="0">
                <a:solidFill>
                  <a:schemeClr val="tx2">
                    <a:lumMod val="50000"/>
                  </a:schemeClr>
                </a:solidFill>
              </a:rPr>
              <a:t>Til medarbejdere, ledere og andre, der står overfor at gennemføre en forandringsproces på deres arbejdsplads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CAF9EDA-706C-43B2-BB97-61BD06C1733E}"/>
              </a:ext>
            </a:extLst>
          </p:cNvPr>
          <p:cNvSpPr txBox="1"/>
          <p:nvPr/>
        </p:nvSpPr>
        <p:spPr>
          <a:xfrm>
            <a:off x="495174" y="2908601"/>
            <a:ext cx="8660690" cy="308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623888" indent="-444500">
              <a:buNone/>
            </a:pP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17550" indent="-538163">
              <a:spcAft>
                <a:spcPts val="1000"/>
              </a:spcAft>
              <a:buNone/>
            </a:pPr>
            <a:r>
              <a:rPr lang="da-DK" b="1" dirty="0">
                <a:solidFill>
                  <a:schemeClr val="accent3"/>
                </a:solidFill>
              </a:rPr>
              <a:t>Eksempler på forandringsreaktioner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Udeblive fra møder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Ikke overholde aftaler eller forsøge på at undgå at lave aftaler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Sladre om andre 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Udvise tydelig forvirring, frustration eller mistillid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Mangle engagement eller undgå at deltage i samtaler om forandringen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Give klare positive udmeldinger om at deltage i forandringen. </a:t>
            </a:r>
          </a:p>
          <a:p>
            <a:pPr marL="179388" lvl="2">
              <a:spcAft>
                <a:spcPts val="1000"/>
              </a:spcAft>
            </a:pPr>
            <a:endParaRPr lang="da-DK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419">
            <a:off x="8322572" y="1994313"/>
            <a:ext cx="3101082" cy="4385797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2"/>
          <p:cNvSpPr txBox="1">
            <a:spLocks/>
          </p:cNvSpPr>
          <p:nvPr/>
        </p:nvSpPr>
        <p:spPr>
          <a:xfrm>
            <a:off x="458041" y="621300"/>
            <a:ext cx="8360788" cy="863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chemeClr val="tx2"/>
                </a:solidFill>
              </a:rPr>
              <a:t>Kortlægning af forandringsreaktioner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6" name="Æseløre 35"/>
          <p:cNvSpPr/>
          <p:nvPr/>
        </p:nvSpPr>
        <p:spPr>
          <a:xfrm rot="840000">
            <a:off x="10596404" y="3875841"/>
            <a:ext cx="501521" cy="39599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sz="800" dirty="0" smtClean="0">
                <a:solidFill>
                  <a:schemeClr val="accent1">
                    <a:lumMod val="50000"/>
                  </a:schemeClr>
                </a:solidFill>
                <a:latin typeface="Marker Felt" panose="00000400000000000000" pitchFamily="2" charset="0"/>
              </a:rPr>
              <a:t>Team</a:t>
            </a:r>
            <a:br>
              <a:rPr lang="da-DK" sz="800" dirty="0" smtClean="0">
                <a:solidFill>
                  <a:schemeClr val="accent1">
                    <a:lumMod val="50000"/>
                  </a:schemeClr>
                </a:solidFill>
                <a:latin typeface="Marker Felt" panose="00000400000000000000" pitchFamily="2" charset="0"/>
              </a:rPr>
            </a:br>
            <a:r>
              <a:rPr lang="da-DK" sz="800" dirty="0" smtClean="0">
                <a:solidFill>
                  <a:schemeClr val="accent1">
                    <a:lumMod val="50000"/>
                  </a:schemeClr>
                </a:solidFill>
                <a:latin typeface="Marker Felt" panose="00000400000000000000" pitchFamily="2" charset="0"/>
              </a:rPr>
              <a:t>STF</a:t>
            </a:r>
          </a:p>
        </p:txBody>
      </p:sp>
      <p:sp>
        <p:nvSpPr>
          <p:cNvPr id="37" name="Æseløre 36"/>
          <p:cNvSpPr/>
          <p:nvPr/>
        </p:nvSpPr>
        <p:spPr>
          <a:xfrm rot="-300000">
            <a:off x="10537964" y="5098522"/>
            <a:ext cx="499082" cy="425919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sz="800" dirty="0" smtClean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AMR</a:t>
            </a:r>
          </a:p>
        </p:txBody>
      </p:sp>
      <p:sp>
        <p:nvSpPr>
          <p:cNvPr id="39" name="Æseløre 38"/>
          <p:cNvSpPr/>
          <p:nvPr/>
        </p:nvSpPr>
        <p:spPr>
          <a:xfrm>
            <a:off x="10555953" y="5766257"/>
            <a:ext cx="512155" cy="421316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sz="800" dirty="0" smtClean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Kira</a:t>
            </a:r>
          </a:p>
          <a:p>
            <a:pPr algn="ctr">
              <a:lnSpc>
                <a:spcPct val="97000"/>
              </a:lnSpc>
            </a:pPr>
            <a:r>
              <a:rPr lang="da-DK" sz="800" dirty="0" smtClean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IT</a:t>
            </a:r>
          </a:p>
        </p:txBody>
      </p:sp>
      <p:sp>
        <p:nvSpPr>
          <p:cNvPr id="14" name="Titel 2"/>
          <p:cNvSpPr txBox="1">
            <a:spLocks/>
          </p:cNvSpPr>
          <p:nvPr/>
        </p:nvSpPr>
        <p:spPr>
          <a:xfrm>
            <a:off x="465712" y="1220238"/>
            <a:ext cx="8360788" cy="8698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Kortlæg,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hvilke </a:t>
            </a:r>
            <a:r>
              <a:rPr lang="da-DK" sz="1800" dirty="0" smtClean="0">
                <a:solidFill>
                  <a:schemeClr val="tx2"/>
                </a:solidFill>
              </a:rPr>
              <a:t>reaktioner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har set for at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få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en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forståelse for den forandring, der skal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ske,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eller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som er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gang.</a:t>
            </a:r>
          </a:p>
          <a:p>
            <a:endParaRPr lang="da-DK" sz="18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Placér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jeres P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ost-</a:t>
            </a:r>
            <a:r>
              <a:rPr lang="da-DK" sz="1800" b="0" dirty="0" err="1" smtClean="0">
                <a:solidFill>
                  <a:schemeClr val="tx2">
                    <a:lumMod val="50000"/>
                  </a:schemeClr>
                </a:solidFill>
              </a:rPr>
              <a:t>its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 på arket ‘Forandringsreaktioner’. </a:t>
            </a:r>
            <a:endParaRPr lang="da-DK" sz="1800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da-DK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8" name="Diagra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611205"/>
              </p:ext>
            </p:extLst>
          </p:nvPr>
        </p:nvGraphicFramePr>
        <p:xfrm>
          <a:off x="9155864" y="371768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683984AC-A283-4F59-AB45-F9D0692F5AC1}"/>
              </a:ext>
            </a:extLst>
          </p:cNvPr>
          <p:cNvSpPr/>
          <p:nvPr/>
        </p:nvSpPr>
        <p:spPr>
          <a:xfrm rot="282731">
            <a:off x="9603019" y="2340973"/>
            <a:ext cx="1806518" cy="385306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endParaRPr lang="en-US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4">
            <a:extLst>
              <a:ext uri="{FF2B5EF4-FFF2-40B4-BE49-F238E27FC236}">
                <a16:creationId xmlns:a16="http://schemas.microsoft.com/office/drawing/2014/main" id="{AAB28759-0AAC-AC43-A178-8FE5A5882C77}"/>
              </a:ext>
            </a:extLst>
          </p:cNvPr>
          <p:cNvSpPr txBox="1">
            <a:spLocks/>
          </p:cNvSpPr>
          <p:nvPr/>
        </p:nvSpPr>
        <p:spPr>
          <a:xfrm>
            <a:off x="493224" y="3164856"/>
            <a:ext cx="8061068" cy="28122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90800" indent="-1908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780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>
              <a:lnSpc>
                <a:spcPct val="100000"/>
              </a:lnSpc>
              <a:spcAft>
                <a:spcPts val="0"/>
              </a:spcAft>
              <a:buNone/>
            </a:pPr>
            <a:endParaRPr lang="da-DK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9388">
              <a:lnSpc>
                <a:spcPct val="100000"/>
              </a:lnSpc>
              <a:buNone/>
            </a:pPr>
            <a:r>
              <a:rPr lang="da-DK" b="1" dirty="0">
                <a:solidFill>
                  <a:schemeClr val="accent3"/>
                </a:solidFill>
              </a:rPr>
              <a:t>Tænk over…</a:t>
            </a:r>
          </a:p>
          <a:p>
            <a:pPr marL="357188" lvl="2" indent="-166688">
              <a:buClr>
                <a:schemeClr val="accent3"/>
              </a:buClr>
            </a:pPr>
            <a:r>
              <a:rPr lang="da-DK" sz="1600" dirty="0">
                <a:solidFill>
                  <a:schemeClr val="tx1"/>
                </a:solidFill>
              </a:rPr>
              <a:t>hvilke forandringsrektioner </a:t>
            </a:r>
            <a:r>
              <a:rPr lang="da-DK" sz="1600" dirty="0" smtClean="0">
                <a:solidFill>
                  <a:schemeClr val="tx1"/>
                </a:solidFill>
              </a:rPr>
              <a:t>udgør </a:t>
            </a:r>
            <a:r>
              <a:rPr lang="da-DK" sz="1600" dirty="0">
                <a:solidFill>
                  <a:schemeClr val="tx1"/>
                </a:solidFill>
              </a:rPr>
              <a:t>den største risiko for forandringen.</a:t>
            </a:r>
          </a:p>
          <a:p>
            <a:pPr marL="357188" lvl="2" indent="-166688">
              <a:buClr>
                <a:schemeClr val="accent3"/>
              </a:buClr>
            </a:pPr>
            <a:r>
              <a:rPr lang="da-DK" sz="1600" dirty="0">
                <a:solidFill>
                  <a:schemeClr val="tx1"/>
                </a:solidFill>
              </a:rPr>
              <a:t>hvilke forandringsreaktioner, I oplever, er til at påvirke.</a:t>
            </a:r>
          </a:p>
          <a:p>
            <a:pPr marL="357188" lvl="2" indent="-166688">
              <a:buClr>
                <a:schemeClr val="accent3"/>
              </a:buClr>
            </a:pPr>
            <a:r>
              <a:rPr lang="da-DK" sz="1600" dirty="0">
                <a:solidFill>
                  <a:schemeClr val="tx1"/>
                </a:solidFill>
              </a:rPr>
              <a:t>at udfordringer kan opstå både i forhold til nøglepersoner, </a:t>
            </a: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>som </a:t>
            </a:r>
            <a:r>
              <a:rPr lang="da-DK" sz="1600" dirty="0">
                <a:solidFill>
                  <a:schemeClr val="tx1"/>
                </a:solidFill>
              </a:rPr>
              <a:t>aktuelt oplever modstand, og de som ikke gør.</a:t>
            </a:r>
          </a:p>
          <a:p>
            <a:pPr marL="357188" lvl="2" indent="-166688">
              <a:buClr>
                <a:schemeClr val="accent3"/>
              </a:buClr>
            </a:pPr>
            <a:r>
              <a:rPr lang="da-DK" sz="1600" dirty="0">
                <a:solidFill>
                  <a:schemeClr val="tx1"/>
                </a:solidFill>
              </a:rPr>
              <a:t>hvordan forandringsreaktionerne hænger sammen med felterne </a:t>
            </a:r>
            <a:r>
              <a:rPr lang="da-DK" sz="1600" dirty="0" smtClean="0">
                <a:solidFill>
                  <a:schemeClr val="tx1"/>
                </a:solidFill>
              </a:rPr>
              <a:t/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>i </a:t>
            </a:r>
            <a:r>
              <a:rPr lang="da-DK" sz="1600" dirty="0">
                <a:solidFill>
                  <a:schemeClr val="tx1"/>
                </a:solidFill>
              </a:rPr>
              <a:t>forandringstrekanten.</a:t>
            </a:r>
          </a:p>
          <a:p>
            <a:pPr marL="179388">
              <a:buNone/>
            </a:pPr>
            <a:r>
              <a:rPr lang="da-DK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a-DK" sz="16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a-DK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9388">
              <a:buNone/>
            </a:pPr>
            <a:r>
              <a:rPr lang="da-DK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a-DK" sz="16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da-DK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ladsholder til tekst 1"/>
          <p:cNvSpPr txBox="1">
            <a:spLocks/>
          </p:cNvSpPr>
          <p:nvPr/>
        </p:nvSpPr>
        <p:spPr>
          <a:xfrm>
            <a:off x="466865" y="1241079"/>
            <a:ext cx="7424841" cy="18436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90800" indent="-1908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780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Find </a:t>
            </a:r>
            <a:r>
              <a:rPr lang="da-DK" b="1" dirty="0" smtClean="0">
                <a:solidFill>
                  <a:schemeClr val="tx2"/>
                </a:solidFill>
              </a:rPr>
              <a:t>arket</a:t>
            </a:r>
            <a:r>
              <a:rPr lang="da-DK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med overskriften</a:t>
            </a:r>
            <a:r>
              <a:rPr lang="da-DK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‘Handlingsplan’ frem og udfyld </a:t>
            </a:r>
            <a:r>
              <a:rPr lang="da-DK" dirty="0">
                <a:solidFill>
                  <a:schemeClr val="tx2">
                    <a:lumMod val="50000"/>
                  </a:schemeClr>
                </a:solidFill>
              </a:rPr>
              <a:t>boksen med </a:t>
            </a:r>
            <a:r>
              <a:rPr lang="da-DK" b="1" dirty="0" smtClean="0">
                <a:solidFill>
                  <a:schemeClr val="tx2"/>
                </a:solidFill>
              </a:rPr>
              <a:t>‘</a:t>
            </a:r>
            <a:r>
              <a:rPr lang="da-DK" b="1" dirty="0">
                <a:solidFill>
                  <a:schemeClr val="tx2"/>
                </a:solidFill>
              </a:rPr>
              <a:t>Hvad er de </a:t>
            </a:r>
            <a:r>
              <a:rPr lang="da-DK" b="1" dirty="0" smtClean="0">
                <a:solidFill>
                  <a:schemeClr val="tx2"/>
                </a:solidFill>
              </a:rPr>
              <a:t>væsentligste </a:t>
            </a:r>
            <a:r>
              <a:rPr lang="da-DK" b="1" dirty="0">
                <a:solidFill>
                  <a:schemeClr val="tx2"/>
                </a:solidFill>
              </a:rPr>
              <a:t>udfordringer</a:t>
            </a:r>
            <a:r>
              <a:rPr lang="da-DK" b="1" dirty="0" smtClean="0">
                <a:solidFill>
                  <a:schemeClr val="tx2"/>
                </a:solidFill>
              </a:rPr>
              <a:t>?’</a:t>
            </a:r>
            <a:endParaRPr lang="da-DK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Tag udgangspunkt i det, I fandt frem til i jeres kortlægningsøvelse (arket ‘Forandringsreaktioner’)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Titel 2"/>
          <p:cNvSpPr txBox="1">
            <a:spLocks/>
          </p:cNvSpPr>
          <p:nvPr/>
        </p:nvSpPr>
        <p:spPr>
          <a:xfrm>
            <a:off x="457761" y="620740"/>
            <a:ext cx="8360788" cy="12408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chemeClr val="tx2"/>
                </a:solidFill>
              </a:rPr>
              <a:t>Find de væsentligste udfordringer</a:t>
            </a:r>
            <a:endParaRPr lang="da-DK" dirty="0">
              <a:solidFill>
                <a:schemeClr val="tx2"/>
              </a:solidFill>
            </a:endParaRPr>
          </a:p>
        </p:txBody>
      </p:sp>
      <p:graphicFrame>
        <p:nvGraphicFramePr>
          <p:cNvPr id="21" name="Diagra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5551"/>
              </p:ext>
            </p:extLst>
          </p:nvPr>
        </p:nvGraphicFramePr>
        <p:xfrm>
          <a:off x="9158156" y="385011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01">
            <a:off x="8275035" y="2012472"/>
            <a:ext cx="3234465" cy="45744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83984AC-A283-4F59-AB45-F9D0692F5AC1}"/>
              </a:ext>
            </a:extLst>
          </p:cNvPr>
          <p:cNvSpPr/>
          <p:nvPr/>
        </p:nvSpPr>
        <p:spPr>
          <a:xfrm rot="360000">
            <a:off x="8179463" y="4804119"/>
            <a:ext cx="3230952" cy="907726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endParaRPr lang="en-US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kstfelt 25">
            <a:extLst>
              <a:ext uri="{FF2B5EF4-FFF2-40B4-BE49-F238E27FC236}">
                <a16:creationId xmlns:a16="http://schemas.microsoft.com/office/drawing/2014/main" id="{72787666-4FAC-4A7F-B83D-E159186F248E}"/>
              </a:ext>
            </a:extLst>
          </p:cNvPr>
          <p:cNvSpPr txBox="1"/>
          <p:nvPr/>
        </p:nvSpPr>
        <p:spPr>
          <a:xfrm>
            <a:off x="487363" y="2951931"/>
            <a:ext cx="8041175" cy="3039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396000" bIns="0" rtlCol="0">
            <a:spAutoFit/>
          </a:bodyPr>
          <a:lstStyle/>
          <a:p>
            <a:pPr marL="179388">
              <a:buNone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79388">
              <a:buNone/>
            </a:pPr>
            <a:r>
              <a:rPr lang="da-DK" b="1" dirty="0">
                <a:solidFill>
                  <a:schemeClr val="accent3"/>
                </a:solidFill>
              </a:rPr>
              <a:t>Tænk over…</a:t>
            </a:r>
            <a:br>
              <a:rPr lang="da-DK" b="1" dirty="0">
                <a:solidFill>
                  <a:schemeClr val="accent3"/>
                </a:solidFill>
              </a:rPr>
            </a:br>
            <a:r>
              <a:rPr lang="da-DK" sz="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sz="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om næste skridt er at undersøge og lære mere fremfor at forsøge at løse et problem?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hvem der har en god kontakt til hvilke nøglepersoner? Og hvem har bedst mulighed for at påvirke nøglepersonerne i en positiv retning?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om der er behov for at tilpasse noget ved selve forandringen?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at modstand skal håndteres med ydmyghed overfor situationen: Gør jer umage med at forstå, hvad det konkret er, modstanden bunder i.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da-DK" sz="1600" dirty="0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11BCAB2-2173-42D0-995C-E2800BD50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362" y="1241472"/>
            <a:ext cx="8339137" cy="736050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Planlæg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, hvad der skal gøres for at skabe en bedre forståelse for eller håndtering af de udfordringer, I har fået øje på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Tal om, </a:t>
            </a:r>
            <a:r>
              <a:rPr lang="da-DK" sz="1800" b="1" dirty="0"/>
              <a:t>hvad</a:t>
            </a:r>
            <a:r>
              <a:rPr lang="da-DK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der er nødvendigt at gøre ved de væsentligste udfordringer og beslut </a:t>
            </a:r>
            <a:r>
              <a:rPr lang="da-DK" sz="1800" b="1" dirty="0"/>
              <a:t>hvem</a:t>
            </a:r>
            <a:r>
              <a:rPr lang="da-DK" sz="1800" dirty="0"/>
              <a:t>,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der gør </a:t>
            </a:r>
            <a:r>
              <a:rPr lang="da-DK" sz="1800" b="1" dirty="0"/>
              <a:t>hvad og hvornår</a:t>
            </a:r>
            <a:r>
              <a:rPr lang="da-DK" sz="1800" dirty="0"/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479CA0-B0DF-4AC7-ADC3-6AF54979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2" y="588936"/>
            <a:ext cx="8360788" cy="351681"/>
          </a:xfrm>
        </p:spPr>
        <p:txBody>
          <a:bodyPr/>
          <a:lstStyle/>
          <a:p>
            <a:r>
              <a:rPr lang="da-DK" dirty="0" smtClean="0"/>
              <a:t>Planlæg</a:t>
            </a:r>
            <a:endParaRPr lang="da-DK" dirty="0"/>
          </a:p>
        </p:txBody>
      </p:sp>
      <p:sp>
        <p:nvSpPr>
          <p:cNvPr id="13" name="Titel 2"/>
          <p:cNvSpPr txBox="1">
            <a:spLocks/>
          </p:cNvSpPr>
          <p:nvPr/>
        </p:nvSpPr>
        <p:spPr>
          <a:xfrm>
            <a:off x="465711" y="1002972"/>
            <a:ext cx="8360788" cy="863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7" name="Diagram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76394"/>
              </p:ext>
            </p:extLst>
          </p:nvPr>
        </p:nvGraphicFramePr>
        <p:xfrm>
          <a:off x="9158156" y="385011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01">
            <a:off x="8275035" y="2012472"/>
            <a:ext cx="3234465" cy="4574438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683984AC-A283-4F59-AB45-F9D0692F5AC1}"/>
              </a:ext>
            </a:extLst>
          </p:cNvPr>
          <p:cNvSpPr/>
          <p:nvPr/>
        </p:nvSpPr>
        <p:spPr>
          <a:xfrm rot="360000">
            <a:off x="8121273" y="5717157"/>
            <a:ext cx="3179309" cy="598621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endParaRPr lang="en-US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81825" y="621371"/>
            <a:ext cx="8360788" cy="863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chemeClr val="tx2"/>
                </a:solidFill>
              </a:rPr>
              <a:t>Gode råd til håndtering af modstand</a:t>
            </a:r>
            <a:endParaRPr lang="da-DK" sz="2400" dirty="0">
              <a:solidFill>
                <a:schemeClr val="tx2"/>
              </a:solidFill>
            </a:endParaRPr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6EE0A070-6878-4CD5-92E6-93699B2CCAB3}"/>
              </a:ext>
            </a:extLst>
          </p:cNvPr>
          <p:cNvSpPr txBox="1">
            <a:spLocks/>
          </p:cNvSpPr>
          <p:nvPr/>
        </p:nvSpPr>
        <p:spPr>
          <a:xfrm>
            <a:off x="491988" y="1249596"/>
            <a:ext cx="10909386" cy="4755697"/>
          </a:xfrm>
          <a:prstGeom prst="rect">
            <a:avLst/>
          </a:prstGeom>
          <a:noFill/>
        </p:spPr>
        <p:txBody>
          <a:bodyPr/>
          <a:lstStyle>
            <a:lvl1pPr marL="216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4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4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0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kern="120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b="1" kern="1200" baseline="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da-DK" sz="1800" b="1" dirty="0" smtClean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Anerkend</a:t>
            </a:r>
            <a:r>
              <a:rPr lang="da-DK" sz="1800" dirty="0" smtClean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 </a:t>
            </a: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bekymringer</a:t>
            </a:r>
            <a:r>
              <a:rPr lang="da-DK" sz="1800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 </a:t>
            </a: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og </a:t>
            </a:r>
            <a:r>
              <a:rPr lang="da-DK" sz="1800" b="1" dirty="0" smtClean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frustrationer. </a:t>
            </a:r>
            <a:r>
              <a:rPr lang="da-DK" sz="180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Giv udtryk for,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at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I forstår følelserne, når I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møder dem.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/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endParaRPr lang="da-DK" sz="1800" dirty="0">
              <a:solidFill>
                <a:schemeClr val="tx2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  <a:sym typeface="Arial" pitchFamily="-106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Vær tålmodige.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Nogle gange er det nok for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folk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at få lidt tid til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/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at vænne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sig til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tanken om forandringen.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Tilpas jer behovet.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Hvis nogen ikke kan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lide forandringen,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så forhold jer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til det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fremfor at præsentere endnu et rationelt argument.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Vær varsom med at bruge ordet ‘modstand’.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De fleste af jeres kollegaer kan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opfatte det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provokerende at blive ‘diagnosticeret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’,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og det kan gøre ondt værre. </a:t>
            </a:r>
            <a:endParaRPr lang="da-DK" sz="1800" dirty="0" smtClean="0">
              <a:solidFill>
                <a:schemeClr val="tx2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  <a:sym typeface="Arial" pitchFamily="-106" charset="0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Vær tydelig.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Forklar, at det ikke er til forhandling, </a:t>
            </a:r>
            <a:r>
              <a:rPr lang="da-DK" sz="18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om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 forandringen skal ske, men vær åben og udvis gennemsigtighed om de dele af forandringen, der kan justeres på.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sz="1800" b="1" dirty="0"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Vær opmærksom på, hvordan I selv reagerer.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Tænk på, at andre kan blive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  <a:sym typeface="Arial" pitchFamily="-106" charset="0"/>
              </a:rPr>
              <a:t>påvirket af jeres reaktioner på forandringen.</a:t>
            </a:r>
            <a:endParaRPr lang="da-DK" sz="1800" dirty="0">
              <a:solidFill>
                <a:schemeClr val="tx2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  <a:sym typeface="Arial" pitchFamily="-106" charset="0"/>
            </a:endParaRPr>
          </a:p>
        </p:txBody>
      </p:sp>
      <p:graphicFrame>
        <p:nvGraphicFramePr>
          <p:cNvPr id="15" name="Diagra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76394"/>
              </p:ext>
            </p:extLst>
          </p:nvPr>
        </p:nvGraphicFramePr>
        <p:xfrm>
          <a:off x="9158156" y="385011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felt 26">
            <a:extLst>
              <a:ext uri="{FF2B5EF4-FFF2-40B4-BE49-F238E27FC236}">
                <a16:creationId xmlns:a16="http://schemas.microsoft.com/office/drawing/2014/main" id="{AED08C53-2688-4EF0-BC9F-78869BC2FC97}"/>
              </a:ext>
            </a:extLst>
          </p:cNvPr>
          <p:cNvSpPr txBox="1"/>
          <p:nvPr/>
        </p:nvSpPr>
        <p:spPr>
          <a:xfrm>
            <a:off x="487362" y="3790623"/>
            <a:ext cx="10441475" cy="1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endParaRPr lang="en-US" b="1" dirty="0"/>
          </a:p>
          <a:p>
            <a:pPr marL="179388">
              <a:spcAft>
                <a:spcPts val="1000"/>
              </a:spcAft>
            </a:pPr>
            <a:r>
              <a:rPr lang="da-DK" b="1" dirty="0">
                <a:solidFill>
                  <a:schemeClr val="accent3"/>
                </a:solidFill>
              </a:rPr>
              <a:t>Tænk over…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hvordan I sikrer, at I løbende får fulgt op.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om I har brug for at invitere andre med.</a:t>
            </a:r>
          </a:p>
          <a:p>
            <a:pPr marL="357188" lvl="2" indent="-166688">
              <a:lnSpc>
                <a:spcPct val="97000"/>
              </a:lnSpc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om I har brug for at lave en ny kortlægning eller en lignende workshop på et senere tidspunkt.</a:t>
            </a:r>
            <a:r>
              <a:rPr lang="da-DK" sz="1600" dirty="0" smtClean="0"/>
              <a:t/>
            </a:r>
            <a:br>
              <a:rPr lang="da-DK" sz="1600" dirty="0" smtClean="0"/>
            </a:br>
            <a:endParaRPr lang="en-US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65712" y="1239979"/>
            <a:ext cx="8157874" cy="785523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Følg op på de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handleplaner, I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har lavet.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Aftal</a:t>
            </a:r>
            <a:r>
              <a:rPr lang="da-DK" sz="1800" dirty="0" smtClean="0">
                <a:solidFill>
                  <a:schemeClr val="tx1"/>
                </a:solidFill>
              </a:rPr>
              <a:t>,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b="1" dirty="0" smtClean="0"/>
              <a:t>hvor </a:t>
            </a:r>
            <a:r>
              <a:rPr lang="da-DK" sz="1800" dirty="0">
                <a:solidFill>
                  <a:schemeClr val="tx1"/>
                </a:solidFill>
              </a:rPr>
              <a:t>og</a:t>
            </a:r>
            <a:r>
              <a:rPr lang="da-DK" sz="1800" dirty="0"/>
              <a:t> </a:t>
            </a:r>
            <a:r>
              <a:rPr lang="da-DK" sz="1800" b="1" dirty="0" smtClean="0"/>
              <a:t>hvornår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opfølgning finder sted.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Aftal fx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at mødes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at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snakke om,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hvad I har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lært, evaluere på de initiativer, I har sat i gang og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blive enige om jeres næste skridt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Vent ikke for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længe med at følge op! </a:t>
            </a:r>
            <a:endParaRPr lang="da-DK" sz="1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5712" y="596887"/>
            <a:ext cx="8360788" cy="482883"/>
          </a:xfrm>
        </p:spPr>
        <p:txBody>
          <a:bodyPr/>
          <a:lstStyle/>
          <a:p>
            <a:pPr marL="342900" indent="-342900"/>
            <a:r>
              <a:rPr lang="da-DK" dirty="0" smtClean="0"/>
              <a:t>Følg op</a:t>
            </a:r>
            <a:endParaRPr lang="da-DK" dirty="0"/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75190"/>
              </p:ext>
            </p:extLst>
          </p:nvPr>
        </p:nvGraphicFramePr>
        <p:xfrm>
          <a:off x="9158156" y="385011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7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6100"/>
            <a:ext cx="12241664" cy="6885936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3050" y="1425573"/>
            <a:ext cx="11088413" cy="2200276"/>
          </a:xfrm>
          <a:noFill/>
        </p:spPr>
        <p:txBody>
          <a:bodyPr anchor="t" anchorCtr="0"/>
          <a:lstStyle/>
          <a:p>
            <a:pPr algn="l"/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Workshop-materialet er udviklet i et samarbejde mellem </a:t>
            </a:r>
            <a:b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Det Nationale Forskningscenter for Arbejdsmiljø, </a:t>
            </a:r>
            <a:b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WORKZ A/S og Novozymes A/S</a:t>
            </a:r>
            <a:r>
              <a:rPr lang="da-DK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a-DK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Hent den tilhørende instruktion til workshoppen og de 3 handouts på</a:t>
            </a:r>
            <a:r>
              <a:rPr lang="da-DK" sz="1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400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2000" b="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2000" b="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000" dirty="0" smtClean="0">
                <a:solidFill>
                  <a:schemeClr val="tx2"/>
                </a:solidFill>
              </a:rPr>
              <a:t>nfa.dk/</a:t>
            </a:r>
            <a:r>
              <a:rPr lang="da-DK" sz="2000" dirty="0" err="1" smtClean="0">
                <a:solidFill>
                  <a:schemeClr val="tx2"/>
                </a:solidFill>
              </a:rPr>
              <a:t>godeforandringer</a:t>
            </a:r>
            <a:r>
              <a:rPr lang="da-DK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2000" dirty="0" smtClean="0"/>
              <a:t> </a:t>
            </a:r>
            <a:endParaRPr lang="da-DK" sz="2000" dirty="0"/>
          </a:p>
        </p:txBody>
      </p:sp>
      <p:pic>
        <p:nvPicPr>
          <p:cNvPr id="4102" name="Picture 6" descr="Billedresultat for novozym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37" y="5568154"/>
            <a:ext cx="2800446" cy="8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829" y="5840363"/>
            <a:ext cx="2131264" cy="57160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99089" y="6674068"/>
            <a:ext cx="11088413" cy="2118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5" name="Rektangel 4"/>
          <p:cNvSpPr/>
          <p:nvPr/>
        </p:nvSpPr>
        <p:spPr>
          <a:xfrm>
            <a:off x="599090" y="0"/>
            <a:ext cx="11088413" cy="1891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7" y="5365646"/>
            <a:ext cx="3665279" cy="1630688"/>
          </a:xfrm>
          <a:prstGeom prst="rect">
            <a:avLst/>
          </a:prstGeom>
        </p:spPr>
      </p:pic>
      <p:pic>
        <p:nvPicPr>
          <p:cNvPr id="3074" name="Picture 2" descr="Image result for innovationsfond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2" y="3982763"/>
            <a:ext cx="2988639" cy="15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4957" y="4570198"/>
            <a:ext cx="2683406" cy="59631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929" y="4385133"/>
            <a:ext cx="2984491" cy="10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761" y="588936"/>
            <a:ext cx="8360788" cy="499685"/>
          </a:xfrm>
        </p:spPr>
        <p:txBody>
          <a:bodyPr/>
          <a:lstStyle/>
          <a:p>
            <a:r>
              <a:rPr lang="da-DK" dirty="0" smtClean="0"/>
              <a:t>Formål og indhold</a:t>
            </a:r>
            <a:endParaRPr lang="da-DK" dirty="0"/>
          </a:p>
        </p:txBody>
      </p:sp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6EE0A070-6878-4CD5-92E6-93699B2CCAB3}"/>
              </a:ext>
            </a:extLst>
          </p:cNvPr>
          <p:cNvSpPr txBox="1">
            <a:spLocks/>
          </p:cNvSpPr>
          <p:nvPr/>
        </p:nvSpPr>
        <p:spPr>
          <a:xfrm>
            <a:off x="465710" y="1241291"/>
            <a:ext cx="10909386" cy="496060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Verdana" panose="020B0604030504040204" pitchFamily="34" charset="0"/>
              <a:buChar char="•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6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1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​"/>
              <a:defRPr sz="24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46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00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kern="120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​"/>
              <a:defRPr sz="950" b="1" kern="1200" baseline="0">
                <a:solidFill>
                  <a:srgbClr val="7C6E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Workshoppens formål er at arbejde med håndteringen af </a:t>
            </a:r>
            <a:r>
              <a:rPr lang="da-DK" sz="1800" b="1" dirty="0" smtClean="0"/>
              <a:t>menneskelige reaktioner på forandringer</a:t>
            </a:r>
            <a:r>
              <a:rPr lang="da-DK" sz="1800" dirty="0"/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som fx modstand mod forandringen.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Workshoppen har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fokus på </a:t>
            </a:r>
            <a:r>
              <a:rPr lang="da-DK" sz="1800" b="1" dirty="0">
                <a:solidFill>
                  <a:schemeClr val="accent1"/>
                </a:solidFill>
              </a:rPr>
              <a:t>refleksion</a:t>
            </a:r>
            <a:r>
              <a:rPr lang="da-DK" sz="1800" dirty="0">
                <a:solidFill>
                  <a:schemeClr val="accent1"/>
                </a:solidFill>
              </a:rPr>
              <a:t> og </a:t>
            </a:r>
            <a:r>
              <a:rPr lang="da-DK" sz="1800" b="1" dirty="0">
                <a:solidFill>
                  <a:schemeClr val="accent1"/>
                </a:solidFill>
              </a:rPr>
              <a:t>samtale</a:t>
            </a:r>
            <a:r>
              <a:rPr lang="da-DK" sz="1800" dirty="0">
                <a:solidFill>
                  <a:schemeClr val="accent1"/>
                </a:solidFill>
              </a:rPr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om jeres arbejdsplads 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og den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forandring, der er på vej, eller som I står midt i.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Workshoppen er udviklet på baggrund af anerkendte teorier om </a:t>
            </a:r>
            <a:r>
              <a:rPr lang="da-DK" sz="1800" b="1" dirty="0" smtClean="0"/>
              <a:t>organisatoriske forandringer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og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praktiske erfaringer fra arbejdspladser, der har gennemført mange forskellige typer af forandringer.</a:t>
            </a:r>
            <a:endParaRPr lang="da-DK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Workshoppen får størst effekt, hvis I fortsætter arbejdet efter, at den er afsluttet, og </a:t>
            </a:r>
            <a:r>
              <a:rPr lang="da-DK" sz="1800" b="1" dirty="0" smtClean="0"/>
              <a:t>forpligter hinanden på at følge op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på det, I bliver enige om. 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6956913"/>
              </p:ext>
            </p:extLst>
          </p:nvPr>
        </p:nvGraphicFramePr>
        <p:xfrm>
          <a:off x="487364" y="-28875"/>
          <a:ext cx="11356464" cy="740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e 4"/>
          <p:cNvGrpSpPr/>
          <p:nvPr/>
        </p:nvGrpSpPr>
        <p:grpSpPr>
          <a:xfrm>
            <a:off x="11112585" y="6329239"/>
            <a:ext cx="11202944" cy="4773719"/>
            <a:chOff x="363899" y="1518070"/>
            <a:chExt cx="11202944" cy="4773719"/>
          </a:xfrm>
          <a:solidFill>
            <a:schemeClr val="accent6">
              <a:lumMod val="75000"/>
            </a:schemeClr>
          </a:solidFill>
        </p:grpSpPr>
        <p:grpSp>
          <p:nvGrpSpPr>
            <p:cNvPr id="6" name="Gruppe 5"/>
            <p:cNvGrpSpPr/>
            <p:nvPr/>
          </p:nvGrpSpPr>
          <p:grpSpPr>
            <a:xfrm>
              <a:off x="363899" y="1518070"/>
              <a:ext cx="11202944" cy="4773719"/>
              <a:chOff x="363899" y="1518070"/>
              <a:chExt cx="11202944" cy="4773719"/>
            </a:xfrm>
            <a:grpFill/>
          </p:grpSpPr>
          <p:grpSp>
            <p:nvGrpSpPr>
              <p:cNvPr id="12" name="Gruppe 11"/>
              <p:cNvGrpSpPr/>
              <p:nvPr/>
            </p:nvGrpSpPr>
            <p:grpSpPr>
              <a:xfrm>
                <a:off x="363899" y="3410055"/>
                <a:ext cx="3862649" cy="974938"/>
                <a:chOff x="363899" y="3410055"/>
                <a:chExt cx="3862649" cy="974938"/>
              </a:xfrm>
              <a:grpFill/>
            </p:grpSpPr>
            <p:sp>
              <p:nvSpPr>
                <p:cNvPr id="26" name="Rektangel: afrundede hjørner 7">
                  <a:extLst>
                    <a:ext uri="{FF2B5EF4-FFF2-40B4-BE49-F238E27FC236}">
                      <a16:creationId xmlns:a16="http://schemas.microsoft.com/office/drawing/2014/main" id="{DE69D954-66A5-492F-AB86-C66F9A7CA041}"/>
                    </a:ext>
                  </a:extLst>
                </p:cNvPr>
                <p:cNvSpPr/>
                <p:nvPr/>
              </p:nvSpPr>
              <p:spPr>
                <a:xfrm>
                  <a:off x="363899" y="3410055"/>
                  <a:ext cx="3862649" cy="9749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27" name="Rektangel: afrundede hjørner 10">
                  <a:extLst>
                    <a:ext uri="{FF2B5EF4-FFF2-40B4-BE49-F238E27FC236}">
                      <a16:creationId xmlns:a16="http://schemas.microsoft.com/office/drawing/2014/main" id="{6FD3F78F-950F-48E0-B566-BE4A862EAB26}"/>
                    </a:ext>
                  </a:extLst>
                </p:cNvPr>
                <p:cNvSpPr txBox="1"/>
                <p:nvPr/>
              </p:nvSpPr>
              <p:spPr>
                <a:xfrm>
                  <a:off x="376976" y="3446052"/>
                  <a:ext cx="3572766" cy="9178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b="1" kern="1200" dirty="0" smtClean="0"/>
                    <a:t>4. Følg op</a:t>
                  </a:r>
                  <a:endParaRPr lang="da-DK" sz="1500" b="1" kern="1200" dirty="0"/>
                </a:p>
              </p:txBody>
            </p:sp>
          </p:grpSp>
          <p:grpSp>
            <p:nvGrpSpPr>
              <p:cNvPr id="13" name="Gruppe 12"/>
              <p:cNvGrpSpPr/>
              <p:nvPr/>
            </p:nvGrpSpPr>
            <p:grpSpPr>
              <a:xfrm>
                <a:off x="4026489" y="1518070"/>
                <a:ext cx="3862649" cy="974938"/>
                <a:chOff x="4026489" y="1518070"/>
                <a:chExt cx="3862649" cy="974938"/>
              </a:xfrm>
              <a:grpFill/>
            </p:grpSpPr>
            <p:sp>
              <p:nvSpPr>
                <p:cNvPr id="22" name="Rektangel: afrundede hjørner 13">
                  <a:extLst>
                    <a:ext uri="{FF2B5EF4-FFF2-40B4-BE49-F238E27FC236}">
                      <a16:creationId xmlns:a16="http://schemas.microsoft.com/office/drawing/2014/main" id="{B828698E-9877-4851-A96A-C9C14988021E}"/>
                    </a:ext>
                  </a:extLst>
                </p:cNvPr>
                <p:cNvSpPr/>
                <p:nvPr/>
              </p:nvSpPr>
              <p:spPr>
                <a:xfrm>
                  <a:off x="4026489" y="1518070"/>
                  <a:ext cx="3862649" cy="9749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23" name="Rektangel: afrundede hjørner 4">
                  <a:extLst>
                    <a:ext uri="{FF2B5EF4-FFF2-40B4-BE49-F238E27FC236}">
                      <a16:creationId xmlns:a16="http://schemas.microsoft.com/office/drawing/2014/main" id="{31DE0309-5665-40A0-AD22-38F031B74BD5}"/>
                    </a:ext>
                  </a:extLst>
                </p:cNvPr>
                <p:cNvSpPr txBox="1"/>
                <p:nvPr/>
              </p:nvSpPr>
              <p:spPr>
                <a:xfrm>
                  <a:off x="4242402" y="1560369"/>
                  <a:ext cx="3482615" cy="91782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b="1" kern="1200" dirty="0" smtClean="0"/>
                    <a:t>1. Identificér</a:t>
                  </a:r>
                  <a:endParaRPr lang="da-DK" sz="1500" b="1" kern="1200" dirty="0"/>
                </a:p>
              </p:txBody>
            </p:sp>
            <p:pic>
              <p:nvPicPr>
                <p:cNvPr id="25" name="Grafik 27" descr="Forbindelser">
                  <a:extLst>
                    <a:ext uri="{FF2B5EF4-FFF2-40B4-BE49-F238E27FC236}">
                      <a16:creationId xmlns:a16="http://schemas.microsoft.com/office/drawing/2014/main" id="{35BCF3AD-DD48-498B-9D14-A51FF4CF5F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0643" y="1647571"/>
                  <a:ext cx="691200" cy="6912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" name="Gruppe 13"/>
              <p:cNvGrpSpPr/>
              <p:nvPr/>
            </p:nvGrpSpPr>
            <p:grpSpPr>
              <a:xfrm>
                <a:off x="7704194" y="3444835"/>
                <a:ext cx="3862649" cy="974938"/>
                <a:chOff x="7704194" y="3444835"/>
                <a:chExt cx="3862649" cy="974938"/>
              </a:xfrm>
              <a:grpFill/>
            </p:grpSpPr>
            <p:sp>
              <p:nvSpPr>
                <p:cNvPr id="19" name="Rektangel: afrundede hjørner 11">
                  <a:extLst>
                    <a:ext uri="{FF2B5EF4-FFF2-40B4-BE49-F238E27FC236}">
                      <a16:creationId xmlns:a16="http://schemas.microsoft.com/office/drawing/2014/main" id="{38CD3D96-DE71-4642-B5E7-CC0593FF16E1}"/>
                    </a:ext>
                  </a:extLst>
                </p:cNvPr>
                <p:cNvSpPr/>
                <p:nvPr/>
              </p:nvSpPr>
              <p:spPr>
                <a:xfrm>
                  <a:off x="7704194" y="3444835"/>
                  <a:ext cx="3862649" cy="9749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20" name="Rektangel: afrundede hjørner 6">
                  <a:extLst>
                    <a:ext uri="{FF2B5EF4-FFF2-40B4-BE49-F238E27FC236}">
                      <a16:creationId xmlns:a16="http://schemas.microsoft.com/office/drawing/2014/main" id="{CE0C864B-CC89-47F9-B6B0-758C8AEE26A4}"/>
                    </a:ext>
                  </a:extLst>
                </p:cNvPr>
                <p:cNvSpPr txBox="1"/>
                <p:nvPr/>
              </p:nvSpPr>
              <p:spPr>
                <a:xfrm>
                  <a:off x="7860975" y="3467165"/>
                  <a:ext cx="3531831" cy="9178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b="1" kern="1200" dirty="0" smtClean="0"/>
                    <a:t>2. Kortlæg</a:t>
                  </a:r>
                  <a:endParaRPr lang="da-DK" sz="1500" b="1" kern="1200" dirty="0"/>
                </a:p>
              </p:txBody>
            </p:sp>
            <p:pic>
              <p:nvPicPr>
                <p:cNvPr id="21" name="Grafik 28" descr="Termometer">
                  <a:extLst>
                    <a:ext uri="{FF2B5EF4-FFF2-40B4-BE49-F238E27FC236}">
                      <a16:creationId xmlns:a16="http://schemas.microsoft.com/office/drawing/2014/main" id="{4F248003-C85C-4747-A253-3EA8A3224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01606" y="3586704"/>
                  <a:ext cx="691200" cy="6912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uppe 14"/>
              <p:cNvGrpSpPr/>
              <p:nvPr/>
            </p:nvGrpSpPr>
            <p:grpSpPr>
              <a:xfrm>
                <a:off x="4052386" y="5316851"/>
                <a:ext cx="3862649" cy="974938"/>
                <a:chOff x="4052778" y="5337430"/>
                <a:chExt cx="3862649" cy="974938"/>
              </a:xfrm>
              <a:grpFill/>
            </p:grpSpPr>
            <p:sp>
              <p:nvSpPr>
                <p:cNvPr id="16" name="Rektangel: afrundede hjørner 9">
                  <a:extLst>
                    <a:ext uri="{FF2B5EF4-FFF2-40B4-BE49-F238E27FC236}">
                      <a16:creationId xmlns:a16="http://schemas.microsoft.com/office/drawing/2014/main" id="{43DDD528-B733-4E42-BA42-371518C18F64}"/>
                    </a:ext>
                  </a:extLst>
                </p:cNvPr>
                <p:cNvSpPr/>
                <p:nvPr/>
              </p:nvSpPr>
              <p:spPr>
                <a:xfrm>
                  <a:off x="4052778" y="5337430"/>
                  <a:ext cx="3862649" cy="9749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17" name="Rektangel: afrundede hjørner 8">
                  <a:extLst>
                    <a:ext uri="{FF2B5EF4-FFF2-40B4-BE49-F238E27FC236}">
                      <a16:creationId xmlns:a16="http://schemas.microsoft.com/office/drawing/2014/main" id="{67419191-F573-47DB-AD45-CA7C48719D63}"/>
                    </a:ext>
                  </a:extLst>
                </p:cNvPr>
                <p:cNvSpPr txBox="1"/>
                <p:nvPr/>
              </p:nvSpPr>
              <p:spPr>
                <a:xfrm>
                  <a:off x="4226548" y="5365985"/>
                  <a:ext cx="3542465" cy="9178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0" tIns="57150" rIns="57150" bIns="57150" numCol="1" spcCol="1270" anchor="ctr" anchorCtr="0">
                  <a:noAutofit/>
                </a:bodyPr>
                <a:lstStyle/>
                <a:p>
                  <a:pPr marL="0" lvl="0" indent="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da-DK" sz="1500" b="1" kern="1200" dirty="0" smtClean="0"/>
                    <a:t>3. Planlæg</a:t>
                  </a:r>
                  <a:endParaRPr lang="da-DK" sz="1500" b="1" kern="1200" dirty="0"/>
                </a:p>
              </p:txBody>
            </p:sp>
            <p:pic>
              <p:nvPicPr>
                <p:cNvPr id="18" name="Grafik 29" descr="Værktøjer">
                  <a:extLst>
                    <a:ext uri="{FF2B5EF4-FFF2-40B4-BE49-F238E27FC236}">
                      <a16:creationId xmlns:a16="http://schemas.microsoft.com/office/drawing/2014/main" id="{C3AFB802-1595-4D75-AEEC-3591B7E016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2666" y="5437999"/>
                  <a:ext cx="691200" cy="69120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e 6"/>
            <p:cNvGrpSpPr/>
            <p:nvPr/>
          </p:nvGrpSpPr>
          <p:grpSpPr>
            <a:xfrm>
              <a:off x="2247493" y="1964015"/>
              <a:ext cx="7301762" cy="3886872"/>
              <a:chOff x="2247493" y="1964015"/>
              <a:chExt cx="7301762" cy="3886872"/>
            </a:xfrm>
            <a:grpFill/>
          </p:grpSpPr>
          <p:sp>
            <p:nvSpPr>
              <p:cNvPr id="8" name="Bue 7">
                <a:extLst>
                  <a:ext uri="{FF2B5EF4-FFF2-40B4-BE49-F238E27FC236}">
                    <a16:creationId xmlns:a16="http://schemas.microsoft.com/office/drawing/2014/main" id="{F5098D8E-F36C-4BF5-9E9E-E4DC55B3347A}"/>
                  </a:ext>
                </a:extLst>
              </p:cNvPr>
              <p:cNvSpPr/>
              <p:nvPr/>
            </p:nvSpPr>
            <p:spPr>
              <a:xfrm>
                <a:off x="6806243" y="1964015"/>
                <a:ext cx="2743012" cy="2455758"/>
              </a:xfrm>
              <a:prstGeom prst="arc">
                <a:avLst>
                  <a:gd name="adj1" fmla="val 16199999"/>
                  <a:gd name="adj2" fmla="val 0"/>
                </a:avLst>
              </a:prstGeom>
              <a:noFill/>
              <a:ln w="9525">
                <a:solidFill>
                  <a:srgbClr val="2D0028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9" name="Bue 8">
                <a:extLst>
                  <a:ext uri="{FF2B5EF4-FFF2-40B4-BE49-F238E27FC236}">
                    <a16:creationId xmlns:a16="http://schemas.microsoft.com/office/drawing/2014/main" id="{067EF56D-7B08-4B05-90A7-BDA2C9125584}"/>
                  </a:ext>
                </a:extLst>
              </p:cNvPr>
              <p:cNvSpPr/>
              <p:nvPr/>
            </p:nvSpPr>
            <p:spPr>
              <a:xfrm rot="5400000">
                <a:off x="7186557" y="3488190"/>
                <a:ext cx="2269636" cy="2455758"/>
              </a:xfrm>
              <a:prstGeom prst="arc">
                <a:avLst>
                  <a:gd name="adj1" fmla="val 16219342"/>
                  <a:gd name="adj2" fmla="val 0"/>
                </a:avLst>
              </a:prstGeom>
              <a:noFill/>
              <a:ln w="9525">
                <a:solidFill>
                  <a:srgbClr val="2D0028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0" name="Bue 9">
                <a:extLst>
                  <a:ext uri="{FF2B5EF4-FFF2-40B4-BE49-F238E27FC236}">
                    <a16:creationId xmlns:a16="http://schemas.microsoft.com/office/drawing/2014/main" id="{A830DAD7-3AC5-4A6E-B90E-6C4B8A47CC48}"/>
                  </a:ext>
                </a:extLst>
              </p:cNvPr>
              <p:cNvSpPr/>
              <p:nvPr/>
            </p:nvSpPr>
            <p:spPr>
              <a:xfrm rot="10800000">
                <a:off x="2295221" y="3395127"/>
                <a:ext cx="2578703" cy="2455758"/>
              </a:xfrm>
              <a:prstGeom prst="arc">
                <a:avLst/>
              </a:prstGeom>
              <a:noFill/>
              <a:ln w="9525">
                <a:solidFill>
                  <a:srgbClr val="2D0028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1" name="Bue 10">
                <a:extLst>
                  <a:ext uri="{FF2B5EF4-FFF2-40B4-BE49-F238E27FC236}">
                    <a16:creationId xmlns:a16="http://schemas.microsoft.com/office/drawing/2014/main" id="{834AFF62-EFE6-4667-A533-E3ECBDBD7A12}"/>
                  </a:ext>
                </a:extLst>
              </p:cNvPr>
              <p:cNvSpPr/>
              <p:nvPr/>
            </p:nvSpPr>
            <p:spPr>
              <a:xfrm rot="16200000">
                <a:off x="2515335" y="1696175"/>
                <a:ext cx="2211522" cy="2747205"/>
              </a:xfrm>
              <a:prstGeom prst="arc">
                <a:avLst/>
              </a:prstGeom>
              <a:noFill/>
              <a:ln w="9525">
                <a:solidFill>
                  <a:srgbClr val="2D0028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7" name="Titel 1">
            <a:extLst>
              <a:ext uri="{FF2B5EF4-FFF2-40B4-BE49-F238E27FC236}">
                <a16:creationId xmlns:a16="http://schemas.microsoft.com/office/drawing/2014/main" id="{B900980D-5ABF-4614-B347-F0D9ADD6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Forandringshåndteringens 4 trin</a:t>
            </a:r>
            <a:endParaRPr lang="da-DK" dirty="0"/>
          </a:p>
        </p:txBody>
      </p:sp>
      <p:pic>
        <p:nvPicPr>
          <p:cNvPr id="29" name="Grafik 27" descr="Forbindelser">
            <a:extLst>
              <a:ext uri="{FF2B5EF4-FFF2-40B4-BE49-F238E27FC236}">
                <a16:creationId xmlns:a16="http://schemas.microsoft.com/office/drawing/2014/main" id="{35BCF3AD-DD48-498B-9D14-A51FF4CF5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38122" y="1356451"/>
            <a:ext cx="915200" cy="915200"/>
          </a:xfrm>
          <a:prstGeom prst="rect">
            <a:avLst/>
          </a:prstGeom>
          <a:noFill/>
        </p:spPr>
      </p:pic>
      <p:pic>
        <p:nvPicPr>
          <p:cNvPr id="30" name="Pladsholder til indhold 5" descr="Målgruppe">
            <a:extLst>
              <a:ext uri="{FF2B5EF4-FFF2-40B4-BE49-F238E27FC236}">
                <a16:creationId xmlns:a16="http://schemas.microsoft.com/office/drawing/2014/main" id="{92F9C0A0-A7F1-4DD2-BEC8-3291DE05B7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871172" y="3198775"/>
            <a:ext cx="1062346" cy="1062346"/>
          </a:xfrm>
          <a:prstGeom prst="rect">
            <a:avLst/>
          </a:prstGeom>
        </p:spPr>
      </p:pic>
      <p:pic>
        <p:nvPicPr>
          <p:cNvPr id="31" name="Grafik 28" descr="Termometer">
            <a:extLst>
              <a:ext uri="{FF2B5EF4-FFF2-40B4-BE49-F238E27FC236}">
                <a16:creationId xmlns:a16="http://schemas.microsoft.com/office/drawing/2014/main" id="{4F248003-C85C-4747-A253-3EA8A32249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949069" y="3198775"/>
            <a:ext cx="934278" cy="934278"/>
          </a:xfrm>
          <a:prstGeom prst="rect">
            <a:avLst/>
          </a:prstGeom>
          <a:noFill/>
        </p:spPr>
      </p:pic>
      <p:pic>
        <p:nvPicPr>
          <p:cNvPr id="32" name="Grafik 29" descr="Værktøjer">
            <a:extLst>
              <a:ext uri="{FF2B5EF4-FFF2-40B4-BE49-F238E27FC236}">
                <a16:creationId xmlns:a16="http://schemas.microsoft.com/office/drawing/2014/main" id="{C3AFB802-1595-4D75-AEEC-3591B7E016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838122" y="5215064"/>
            <a:ext cx="820810" cy="820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5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63510" y="1244316"/>
            <a:ext cx="10346204" cy="5181710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da-DK" sz="1800" b="1" dirty="0" smtClean="0"/>
              <a:t>Identificér</a:t>
            </a:r>
            <a:r>
              <a:rPr lang="da-DK" sz="1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 err="1" smtClean="0">
                <a:solidFill>
                  <a:schemeClr val="tx2">
                    <a:lumMod val="50000"/>
                  </a:schemeClr>
                </a:solidFill>
              </a:rPr>
              <a:t>Identificér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, hvem der er relevante nøglepersoner i forandringen, og hvem der er nødvendige at få aktivt med i forandringen.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800" b="1" dirty="0" smtClean="0"/>
              <a:t>Kortlæg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 err="1" smtClean="0">
                <a:solidFill>
                  <a:schemeClr val="tx2">
                    <a:lumMod val="50000"/>
                  </a:schemeClr>
                </a:solidFill>
              </a:rPr>
              <a:t>Kortlæg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, hvad det er for en forandring, I står over for, og hvilke reaktioner på forandringen, I har set. 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sz="18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800" b="1" dirty="0" smtClean="0"/>
              <a:t>Planlæg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Planlæg, hvad der skal gøres for at skabe en bedre forståelse for eller håndtering af de udfordringer, I har fået øje på.</a:t>
            </a:r>
            <a:b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800" b="1" dirty="0" smtClean="0"/>
              <a:t>Følg op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Følg op på de handleplaner, I har lavet. Aftal, hvor og hvornår opfølgning finder sted.</a:t>
            </a:r>
            <a:endParaRPr lang="da-DK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900980D-5ABF-4614-B347-F0D9ADD6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1" y="597009"/>
            <a:ext cx="11332879" cy="352456"/>
          </a:xfrm>
        </p:spPr>
        <p:txBody>
          <a:bodyPr/>
          <a:lstStyle/>
          <a:p>
            <a:r>
              <a:rPr lang="da-DK" dirty="0" smtClean="0"/>
              <a:t>Hvad indebærer de 4 trin?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1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EE0A070-6878-4CD5-92E6-93699B2CCA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952" y="1236676"/>
            <a:ext cx="10909386" cy="5098923"/>
          </a:xfrm>
          <a:noFill/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Er en almindelig </a:t>
            </a:r>
            <a:r>
              <a:rPr lang="da-DK" sz="1800" b="1" dirty="0" smtClean="0"/>
              <a:t>mental, følelses- og adfærdsmæssig</a:t>
            </a:r>
            <a:r>
              <a:rPr lang="da-DK" sz="1800" dirty="0" smtClean="0"/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reaktion på faktiske eller forestillede konsekvenser af en forandring. </a:t>
            </a:r>
          </a:p>
          <a:p>
            <a:pPr>
              <a:spcAft>
                <a:spcPts val="1800"/>
              </a:spcAft>
            </a:pP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nses ofte som </a:t>
            </a:r>
            <a:r>
              <a:rPr lang="da-DK" sz="1800" b="1" dirty="0" smtClean="0"/>
              <a:t>den største forhindring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i forandringsprojekter.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Kan forstås som en </a:t>
            </a:r>
            <a:r>
              <a:rPr lang="da-DK" sz="1800" b="1" dirty="0" smtClean="0"/>
              <a:t>forsvarsmekanisme,</a:t>
            </a:r>
            <a:r>
              <a:rPr lang="da-DK" sz="1800" dirty="0" smtClean="0"/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der beskytter </a:t>
            </a:r>
            <a:r>
              <a:rPr lang="da-DK" sz="1800" b="1" dirty="0" smtClean="0"/>
              <a:t>grupper eller individer</a:t>
            </a:r>
            <a:r>
              <a:rPr lang="da-DK" sz="1800" dirty="0" smtClean="0"/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imod udefrakommende trusler. 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Er </a:t>
            </a:r>
            <a:r>
              <a:rPr lang="da-DK" sz="1800" b="1" dirty="0" smtClean="0"/>
              <a:t>altid begrundet -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nogle gange rationelt, andre gange irrationelt.</a:t>
            </a:r>
          </a:p>
          <a:p>
            <a:pPr>
              <a:spcAft>
                <a:spcPts val="1800"/>
              </a:spcAft>
            </a:pPr>
            <a:r>
              <a:rPr lang="da-DK" sz="1800" b="1" dirty="0" smtClean="0"/>
              <a:t>Opstår ikke altid</a:t>
            </a:r>
            <a:r>
              <a:rPr lang="da-DK" sz="1800" dirty="0" smtClean="0"/>
              <a:t>,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da nogle forandringer opleves som </a:t>
            </a:r>
            <a:r>
              <a:rPr lang="da-DK" sz="1800" b="1" dirty="0" smtClean="0"/>
              <a:t>kærkomne.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Kan være tydelig og italesat, men </a:t>
            </a:r>
            <a:r>
              <a:rPr lang="da-DK" sz="1800" b="1" dirty="0" smtClean="0"/>
              <a:t>kommer ofte til udtryk ved stilhed og fravær af handling</a:t>
            </a:r>
            <a:r>
              <a:rPr lang="da-DK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og kan derfor være svær at få øje på og håndtere. </a:t>
            </a:r>
          </a:p>
          <a:p>
            <a:pPr>
              <a:spcAft>
                <a:spcPts val="1800"/>
              </a:spcAft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Håndteres bedst gennem en </a:t>
            </a:r>
            <a:r>
              <a:rPr lang="da-DK" sz="1800" b="1" dirty="0" smtClean="0"/>
              <a:t>fælles indsats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fra både ledere og medarbejdere. </a:t>
            </a:r>
            <a:endParaRPr lang="da-DK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EE8D87-0A6E-4FA3-A7C7-1913A16B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451" y="594156"/>
            <a:ext cx="10909384" cy="446405"/>
          </a:xfrm>
        </p:spPr>
        <p:txBody>
          <a:bodyPr/>
          <a:lstStyle/>
          <a:p>
            <a:r>
              <a:rPr lang="da-DK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dirty="0" smtClean="0"/>
              <a:t>Forandringsreaktioner - modstand mod forandring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35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30" y="219076"/>
            <a:ext cx="4819225" cy="6445250"/>
          </a:xfrm>
          <a:prstGeom prst="rect">
            <a:avLst/>
          </a:prstGeom>
          <a:effectLst>
            <a:outerShdw blurRad="342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Æseløre 8"/>
          <p:cNvSpPr/>
          <p:nvPr/>
        </p:nvSpPr>
        <p:spPr>
          <a:xfrm rot="21360384">
            <a:off x="7146075" y="2092729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D</a:t>
            </a:r>
          </a:p>
        </p:txBody>
      </p:sp>
      <p:sp>
        <p:nvSpPr>
          <p:cNvPr id="10" name="Æseløre 9"/>
          <p:cNvSpPr/>
          <p:nvPr/>
        </p:nvSpPr>
        <p:spPr>
          <a:xfrm rot="21360384">
            <a:off x="7492098" y="2432351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E</a:t>
            </a:r>
          </a:p>
        </p:txBody>
      </p:sp>
      <p:sp>
        <p:nvSpPr>
          <p:cNvPr id="11" name="Æseløre 10"/>
          <p:cNvSpPr/>
          <p:nvPr/>
        </p:nvSpPr>
        <p:spPr>
          <a:xfrm rot="21360384">
            <a:off x="6665288" y="3515595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F</a:t>
            </a:r>
          </a:p>
        </p:txBody>
      </p:sp>
      <p:sp>
        <p:nvSpPr>
          <p:cNvPr id="12" name="Æseløre 11"/>
          <p:cNvSpPr/>
          <p:nvPr/>
        </p:nvSpPr>
        <p:spPr>
          <a:xfrm rot="21360384">
            <a:off x="6859773" y="4328692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G</a:t>
            </a:r>
          </a:p>
        </p:txBody>
      </p:sp>
      <p:sp>
        <p:nvSpPr>
          <p:cNvPr id="13" name="Æseløre 12"/>
          <p:cNvSpPr/>
          <p:nvPr/>
        </p:nvSpPr>
        <p:spPr>
          <a:xfrm rot="1010354">
            <a:off x="7531037" y="4492495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H</a:t>
            </a:r>
          </a:p>
        </p:txBody>
      </p:sp>
      <p:sp>
        <p:nvSpPr>
          <p:cNvPr id="14" name="Æseløre 13"/>
          <p:cNvSpPr/>
          <p:nvPr/>
        </p:nvSpPr>
        <p:spPr>
          <a:xfrm rot="21360384">
            <a:off x="7255892" y="5795060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I</a:t>
            </a:r>
          </a:p>
        </p:txBody>
      </p:sp>
      <p:sp>
        <p:nvSpPr>
          <p:cNvPr id="15" name="Æseløre 14"/>
          <p:cNvSpPr/>
          <p:nvPr/>
        </p:nvSpPr>
        <p:spPr>
          <a:xfrm rot="21360384">
            <a:off x="6964749" y="4783333"/>
            <a:ext cx="584495" cy="46991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sz="1600" dirty="0" smtClean="0">
                <a:solidFill>
                  <a:schemeClr val="accent1">
                    <a:lumMod val="50000"/>
                  </a:schemeClr>
                </a:solidFill>
                <a:latin typeface="Marker Felt" panose="00000400000000000000" pitchFamily="2" charset="0"/>
              </a:rPr>
              <a:t>OP</a:t>
            </a:r>
          </a:p>
        </p:txBody>
      </p:sp>
      <p:sp>
        <p:nvSpPr>
          <p:cNvPr id="4" name="Æseløre 3"/>
          <p:cNvSpPr/>
          <p:nvPr/>
        </p:nvSpPr>
        <p:spPr>
          <a:xfrm rot="20989792">
            <a:off x="6248466" y="791372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A</a:t>
            </a:r>
          </a:p>
        </p:txBody>
      </p:sp>
      <p:sp>
        <p:nvSpPr>
          <p:cNvPr id="7" name="Æseløre 6"/>
          <p:cNvSpPr/>
          <p:nvPr/>
        </p:nvSpPr>
        <p:spPr>
          <a:xfrm rot="20789811">
            <a:off x="7333607" y="820231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B</a:t>
            </a:r>
          </a:p>
        </p:txBody>
      </p:sp>
      <p:sp>
        <p:nvSpPr>
          <p:cNvPr id="8" name="Æseløre 7"/>
          <p:cNvSpPr/>
          <p:nvPr/>
        </p:nvSpPr>
        <p:spPr>
          <a:xfrm rot="21360384">
            <a:off x="6859774" y="1433905"/>
            <a:ext cx="560145" cy="43203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225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264435" y="3279603"/>
            <a:ext cx="2762956" cy="269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95529" y="1242134"/>
            <a:ext cx="7653109" cy="132782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Identificér </a:t>
            </a:r>
            <a:r>
              <a:rPr lang="da-DK" sz="1800" b="1" dirty="0" smtClean="0"/>
              <a:t>relevante nøglepersoner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i forandringsprocessen, dvs. de personer, som er eller bliver direkte berørt af forandringen eller andre, som er nødvendige at få aktivt med på forandringen for, at den kan gennemføres bedst muligt.</a:t>
            </a:r>
          </a:p>
          <a:p>
            <a:pPr marL="0" indent="0">
              <a:buNone/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Skriv hver nøgleperson på en Post-it.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5712" y="596887"/>
            <a:ext cx="8360788" cy="515731"/>
          </a:xfrm>
        </p:spPr>
        <p:txBody>
          <a:bodyPr/>
          <a:lstStyle/>
          <a:p>
            <a:r>
              <a:rPr lang="da-DK" dirty="0" smtClean="0"/>
              <a:t>Identificér</a:t>
            </a:r>
            <a:r>
              <a:rPr lang="en-US" dirty="0" smtClean="0"/>
              <a:t/>
            </a:r>
            <a:br>
              <a:rPr lang="en-US" dirty="0" smtClean="0"/>
            </a:br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5AB8472-F343-45FE-92F3-D6A7724CACC5}"/>
              </a:ext>
            </a:extLst>
          </p:cNvPr>
          <p:cNvSpPr txBox="1"/>
          <p:nvPr/>
        </p:nvSpPr>
        <p:spPr>
          <a:xfrm>
            <a:off x="495529" y="3279603"/>
            <a:ext cx="7798723" cy="269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indent="180975">
              <a:buNone/>
            </a:pPr>
            <a:r>
              <a:rPr lang="da-DK" b="1" dirty="0" smtClean="0">
                <a:solidFill>
                  <a:schemeClr val="accent3"/>
                </a:solidFill>
              </a:rPr>
              <a:t>Tænk over…</a:t>
            </a:r>
            <a:r>
              <a:rPr lang="da-DK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da-DK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a-DK" sz="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</a:t>
            </a:r>
            <a:r>
              <a:rPr lang="da-DK" sz="1600" dirty="0" smtClean="0"/>
              <a:t>vem, der bliver berørt af forandringen.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</a:t>
            </a:r>
            <a:r>
              <a:rPr lang="da-DK" sz="1600" dirty="0" smtClean="0"/>
              <a:t>vem, der har mulighed for at påvirke beslutninger om forandringen.</a:t>
            </a:r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</a:t>
            </a:r>
            <a:r>
              <a:rPr lang="da-DK" sz="1600" dirty="0" smtClean="0"/>
              <a:t>vem, der </a:t>
            </a:r>
            <a:r>
              <a:rPr lang="da-DK" sz="1600" dirty="0"/>
              <a:t>e</a:t>
            </a:r>
            <a:r>
              <a:rPr lang="da-DK" sz="1600" dirty="0" smtClean="0"/>
              <a:t>r i særlig grad er med til at påvirke kultur og normer på arbejdspladsen</a:t>
            </a:r>
            <a:r>
              <a:rPr lang="da-DK" sz="1600" dirty="0"/>
              <a:t>.</a:t>
            </a:r>
            <a:endParaRPr lang="da-DK" sz="1600" dirty="0" smtClean="0"/>
          </a:p>
          <a:p>
            <a:pPr marL="357188" lvl="2" indent="-166688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600" dirty="0"/>
              <a:t>h</a:t>
            </a:r>
            <a:r>
              <a:rPr lang="da-DK" sz="1600" dirty="0" smtClean="0"/>
              <a:t>vem, der koordinerer og kommunikerer med andre enheder.</a:t>
            </a:r>
          </a:p>
          <a:p>
            <a:pPr marL="190800" lvl="2">
              <a:spcAft>
                <a:spcPts val="1000"/>
              </a:spcAft>
            </a:pPr>
            <a:endParaRPr lang="da-DK" dirty="0"/>
          </a:p>
        </p:txBody>
      </p:sp>
      <p:sp>
        <p:nvSpPr>
          <p:cNvPr id="10" name="Æseløre 9"/>
          <p:cNvSpPr/>
          <p:nvPr/>
        </p:nvSpPr>
        <p:spPr>
          <a:xfrm rot="1323122">
            <a:off x="9677356" y="3885243"/>
            <a:ext cx="1508602" cy="102555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  <a:latin typeface="Marker Felt" panose="00000400000000000000" pitchFamily="2" charset="0"/>
              </a:rPr>
              <a:t>Person</a:t>
            </a:r>
          </a:p>
        </p:txBody>
      </p:sp>
      <p:sp>
        <p:nvSpPr>
          <p:cNvPr id="11" name="Æseløre 10"/>
          <p:cNvSpPr/>
          <p:nvPr/>
        </p:nvSpPr>
        <p:spPr>
          <a:xfrm rot="21360384">
            <a:off x="8724982" y="2687262"/>
            <a:ext cx="1596138" cy="1278676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r>
              <a:rPr lang="da-DK" sz="1400" dirty="0" smtClean="0">
                <a:solidFill>
                  <a:schemeClr val="accent1">
                    <a:lumMod val="50000"/>
                  </a:schemeClr>
                </a:solidFill>
                <a:latin typeface="Marker Felt" panose="00000400000000000000" pitchFamily="2" charset="0"/>
              </a:rPr>
              <a:t>Gruppe, afdeling eller team</a:t>
            </a:r>
          </a:p>
        </p:txBody>
      </p:sp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50260"/>
              </p:ext>
            </p:extLst>
          </p:nvPr>
        </p:nvGraphicFramePr>
        <p:xfrm>
          <a:off x="9158156" y="385011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2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>
            <a:extLst>
              <a:ext uri="{FF2B5EF4-FFF2-40B4-BE49-F238E27FC236}">
                <a16:creationId xmlns:a16="http://schemas.microsoft.com/office/drawing/2014/main" id="{872676B9-7DAB-4213-9E60-CE14A9B2044E}"/>
              </a:ext>
            </a:extLst>
          </p:cNvPr>
          <p:cNvSpPr txBox="1">
            <a:spLocks/>
          </p:cNvSpPr>
          <p:nvPr/>
        </p:nvSpPr>
        <p:spPr>
          <a:xfrm>
            <a:off x="465712" y="620740"/>
            <a:ext cx="10405488" cy="863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chemeClr val="tx2"/>
                </a:solidFill>
              </a:rPr>
              <a:t>Forandringstrekanten</a:t>
            </a:r>
            <a:endParaRPr lang="da-DK" sz="2400" dirty="0">
              <a:solidFill>
                <a:schemeClr val="tx2"/>
              </a:solidFill>
            </a:endParaRPr>
          </a:p>
        </p:txBody>
      </p:sp>
      <p:sp>
        <p:nvSpPr>
          <p:cNvPr id="9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487363" y="1236676"/>
            <a:ext cx="7661275" cy="1004430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Forandringstrekanten viser 3 typiske forhold, der har betydning for, </a:t>
            </a:r>
            <a:r>
              <a:rPr lang="da-DK" sz="1800" b="1" dirty="0" smtClean="0"/>
              <a:t>hvordan vi reagerer</a:t>
            </a:r>
            <a:r>
              <a:rPr lang="da-DK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tx2">
                    <a:lumMod val="50000"/>
                  </a:schemeClr>
                </a:solidFill>
              </a:rPr>
              <a:t>på en konkret forandring, og dermed også for, </a:t>
            </a:r>
            <a:r>
              <a:rPr lang="da-DK" sz="1800" b="1" dirty="0" smtClean="0"/>
              <a:t>hvilket udfald forandringen får.</a:t>
            </a:r>
            <a:endParaRPr lang="en-US" sz="1800" b="1" dirty="0"/>
          </a:p>
        </p:txBody>
      </p:sp>
      <p:sp>
        <p:nvSpPr>
          <p:cNvPr id="14" name="Tekstfelt 17">
            <a:extLst>
              <a:ext uri="{FF2B5EF4-FFF2-40B4-BE49-F238E27FC236}">
                <a16:creationId xmlns:a16="http://schemas.microsoft.com/office/drawing/2014/main" id="{7C42B227-2D3F-4A55-94B7-FCF4CF920E1B}"/>
              </a:ext>
            </a:extLst>
          </p:cNvPr>
          <p:cNvSpPr txBox="1"/>
          <p:nvPr/>
        </p:nvSpPr>
        <p:spPr>
          <a:xfrm>
            <a:off x="487363" y="2395602"/>
            <a:ext cx="7381875" cy="35956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wrap="square" lIns="180000" tIns="180000" rIns="180000" b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da-DK" sz="1400" b="1" dirty="0" smtClean="0">
                <a:solidFill>
                  <a:schemeClr val="tx2"/>
                </a:solidFill>
              </a:rPr>
              <a:t>Typen af forandring 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Fyringer, outsourcing, konkurser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Sammenlægninger og fusioner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Ny teknologi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Interne omstruktureringer.</a:t>
            </a:r>
          </a:p>
          <a:p>
            <a:pPr>
              <a:spcAft>
                <a:spcPts val="600"/>
              </a:spcAft>
            </a:pPr>
            <a:endParaRPr lang="da-DK" sz="14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da-DK" sz="14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da-DK" sz="1400" b="1" dirty="0" smtClean="0">
                <a:solidFill>
                  <a:schemeClr val="tx2"/>
                </a:solidFill>
              </a:rPr>
              <a:t>Kommunikation </a:t>
            </a:r>
            <a:r>
              <a:rPr lang="da-DK" sz="1400" b="1" dirty="0">
                <a:solidFill>
                  <a:schemeClr val="tx2"/>
                </a:solidFill>
              </a:rPr>
              <a:t>og inddragelse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Oplevelse af forandringsprocessen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Klarhed i kommunikationen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Informering om og involvering i </a:t>
            </a:r>
            <a:br>
              <a:rPr lang="da-DK" sz="1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planlægningsprocessen.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kstfelt 17">
            <a:extLst>
              <a:ext uri="{FF2B5EF4-FFF2-40B4-BE49-F238E27FC236}">
                <a16:creationId xmlns:a16="http://schemas.microsoft.com/office/drawing/2014/main" id="{7C42B227-2D3F-4A55-94B7-FCF4CF920E1B}"/>
              </a:ext>
            </a:extLst>
          </p:cNvPr>
          <p:cNvSpPr txBox="1"/>
          <p:nvPr/>
        </p:nvSpPr>
        <p:spPr>
          <a:xfrm>
            <a:off x="7613864" y="2395602"/>
            <a:ext cx="3532909" cy="359562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wrap="square" lIns="180000" tIns="180000" rIns="180000" bIns="18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da-DK" sz="1400" b="1" dirty="0" smtClean="0">
                <a:solidFill>
                  <a:schemeClr val="tx2"/>
                </a:solidFill>
              </a:rPr>
              <a:t>Forudsætninger og kontekst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Kultur og samarbejdsklima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Tidligere erfaringer med forandringer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Budgetforhold</a:t>
            </a:r>
          </a:p>
          <a:p>
            <a:pPr marL="179388" indent="-179388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5">
                    <a:lumMod val="50000"/>
                  </a:schemeClr>
                </a:solidFill>
              </a:rPr>
              <a:t>Andre interne og eksterne forhold, der påvirker forandringen.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03" y="2148865"/>
            <a:ext cx="4208870" cy="3642945"/>
          </a:xfrm>
          <a:prstGeom prst="rect">
            <a:avLst/>
          </a:prstGeom>
        </p:spPr>
      </p:pic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489207"/>
              </p:ext>
            </p:extLst>
          </p:nvPr>
        </p:nvGraphicFramePr>
        <p:xfrm>
          <a:off x="9158156" y="382358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1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07">
            <a:off x="6491011" y="2003413"/>
            <a:ext cx="3105018" cy="4391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ladsholder til indhold 5">
            <a:extLst>
              <a:ext uri="{FF2B5EF4-FFF2-40B4-BE49-F238E27FC236}">
                <a16:creationId xmlns:a16="http://schemas.microsoft.com/office/drawing/2014/main" id="{9EE2716C-4083-3043-B581-5842C534D7D2}"/>
              </a:ext>
            </a:extLst>
          </p:cNvPr>
          <p:cNvSpPr txBox="1">
            <a:spLocks/>
          </p:cNvSpPr>
          <p:nvPr/>
        </p:nvSpPr>
        <p:spPr>
          <a:xfrm>
            <a:off x="6172200" y="1435608"/>
            <a:ext cx="5181600" cy="4741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​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90800" indent="-1908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780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600" indent="-17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da-DK" sz="800" dirty="0">
              <a:solidFill>
                <a:schemeClr val="tx1"/>
              </a:solidFill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465712" y="617912"/>
            <a:ext cx="8360788" cy="3769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chemeClr val="tx2"/>
                </a:solidFill>
              </a:rPr>
              <a:t>Kortlæg – forstå forandringen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83984AC-A283-4F59-AB45-F9D0692F5AC1}"/>
              </a:ext>
            </a:extLst>
          </p:cNvPr>
          <p:cNvSpPr/>
          <p:nvPr/>
        </p:nvSpPr>
        <p:spPr>
          <a:xfrm rot="282731">
            <a:off x="6568126" y="2004289"/>
            <a:ext cx="3101065" cy="2678224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7000"/>
              </a:lnSpc>
            </a:pPr>
            <a:endParaRPr lang="en-US" dirty="0" err="1">
              <a:solidFill>
                <a:schemeClr val="accent2"/>
              </a:solidFill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>
          <a:xfrm>
            <a:off x="471461" y="1237324"/>
            <a:ext cx="6851638" cy="4523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at finde ud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af,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hvordan I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bedst håndterer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forandringen, er det vigtigt at bruge tid på at forstå den først. Forandringer påvirker nemlig forskelligt </a:t>
            </a:r>
            <a:endParaRPr lang="da-DK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afhængigt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af; deres mål, hvem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de berører, </a:t>
            </a:r>
          </a:p>
          <a:p>
            <a:pPr>
              <a:lnSpc>
                <a:spcPct val="100000"/>
              </a:lnSpc>
            </a:pP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og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hvordan de gennemføres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da-DK" sz="1800" b="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a-DK" sz="1800" dirty="0">
                <a:solidFill>
                  <a:schemeClr val="tx2"/>
                </a:solidFill>
              </a:rPr>
              <a:t>Kortlæg forandringen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med udgangspunkt i forandringstrekantens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felter. </a:t>
            </a: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da-DK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a-DK" sz="1800" b="0" dirty="0" smtClean="0">
                <a:solidFill>
                  <a:schemeClr val="tx2">
                    <a:lumMod val="50000"/>
                  </a:schemeClr>
                </a:solidFill>
              </a:rPr>
              <a:t>Skriv </a:t>
            </a:r>
            <a:r>
              <a:rPr lang="da-DK" sz="1800" b="0" dirty="0">
                <a:solidFill>
                  <a:schemeClr val="tx2">
                    <a:lumMod val="50000"/>
                  </a:schemeClr>
                </a:solidFill>
              </a:rPr>
              <a:t>de vigtigste pointer på arket.</a:t>
            </a:r>
          </a:p>
          <a:p>
            <a:pPr>
              <a:lnSpc>
                <a:spcPct val="100000"/>
              </a:lnSpc>
            </a:pPr>
            <a:endParaRPr lang="da-DK" sz="18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da-DK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85696"/>
              </p:ext>
            </p:extLst>
          </p:nvPr>
        </p:nvGraphicFramePr>
        <p:xfrm>
          <a:off x="9158156" y="382358"/>
          <a:ext cx="2800179" cy="183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69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elk\AppData\Local\SkabelonDesign\AddIns\CacheImage\API\Skyfish\17322412_1600px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NFA THEME DK">
  <a:themeElements>
    <a:clrScheme name="Beskæftigelsesministeriet 2018">
      <a:dk1>
        <a:sysClr val="windowText" lastClr="000000"/>
      </a:dk1>
      <a:lt1>
        <a:sysClr val="window" lastClr="FFFFFF"/>
      </a:lt1>
      <a:dk2>
        <a:srgbClr val="003087"/>
      </a:dk2>
      <a:lt2>
        <a:srgbClr val="E7E6E6"/>
      </a:lt2>
      <a:accent1>
        <a:srgbClr val="003087"/>
      </a:accent1>
      <a:accent2>
        <a:srgbClr val="8098C3"/>
      </a:accent2>
      <a:accent3>
        <a:srgbClr val="C8102E"/>
      </a:accent3>
      <a:accent4>
        <a:srgbClr val="E48897"/>
      </a:accent4>
      <a:accent5>
        <a:srgbClr val="BBB7B2"/>
      </a:accent5>
      <a:accent6>
        <a:srgbClr val="80E3D8"/>
      </a:accent6>
      <a:hlink>
        <a:srgbClr val="003087"/>
      </a:hlink>
      <a:folHlink>
        <a:srgbClr val="8098C3"/>
      </a:folHlink>
    </a:clrScheme>
    <a:fontScheme name="Brugerdefinere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/>
        </a:defPPr>
      </a:lstStyle>
    </a:txDef>
  </a:objectDefaults>
  <a:extraClrSchemeLst/>
  <a:extLst>
    <a:ext uri="{05A4C25C-085E-4340-85A3-A5531E510DB2}">
      <thm15:themeFamily xmlns:thm15="http://schemas.microsoft.com/office/thememl/2012/main" name="NFA THEME DK" id="{A2BD4E93-4A84-4538-85D9-110E54AA2556}" vid="{260B55F2-79C1-433E-ADC6-D8D3BC2984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ignal Green">
      <a:srgbClr val="55A500"/>
    </a:custClr>
    <a:custClr name="Signal Yellow">
      <a:srgbClr val="FFB400"/>
    </a:custClr>
    <a:custClr name="Signal Red">
      <a:srgbClr val="E40521"/>
    </a:custClr>
  </a:custClr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9734</TotalTime>
  <Words>1421</Words>
  <Application>Microsoft Office PowerPoint</Application>
  <PresentationFormat>Widescreen</PresentationFormat>
  <Paragraphs>166</Paragraphs>
  <Slides>15</Slides>
  <Notes>7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Marker Felt</vt:lpstr>
      <vt:lpstr>Verdana</vt:lpstr>
      <vt:lpstr>NFA THEME DK</vt:lpstr>
      <vt:lpstr>think-cell Slide</vt:lpstr>
      <vt:lpstr>Workshop om god forandringshåndtering</vt:lpstr>
      <vt:lpstr>Formål og indhold</vt:lpstr>
      <vt:lpstr>Forandringshåndteringens 4 trin</vt:lpstr>
      <vt:lpstr>Hvad indebærer de 4 trin?</vt:lpstr>
      <vt:lpstr> Forandringsreaktioner - modstand mod forandring</vt:lpstr>
      <vt:lpstr>PowerPoint-præsentation</vt:lpstr>
      <vt:lpstr>Identificér </vt:lpstr>
      <vt:lpstr>PowerPoint-præsentation</vt:lpstr>
      <vt:lpstr>PowerPoint-præsentation</vt:lpstr>
      <vt:lpstr>PowerPoint-præsentation</vt:lpstr>
      <vt:lpstr>PowerPoint-præsentation</vt:lpstr>
      <vt:lpstr>Planlæg</vt:lpstr>
      <vt:lpstr>PowerPoint-præsentation</vt:lpstr>
      <vt:lpstr>Følg op</vt:lpstr>
      <vt:lpstr>Workshop-materialet er udviklet i et samarbejde mellem  Det Nationale Forskningscenter for Arbejdsmiljø,  WORKZ A/S og Novozymes A/S  Hent den tilhørende instruktion til workshoppen og de 3 handouts på   nfa.dk/godeforandringer  </vt:lpstr>
    </vt:vector>
  </TitlesOfParts>
  <Company>Novozymes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 - Change sustainment</dc:title>
  <dc:creator>ESLO (Esben Langager Olsen)</dc:creator>
  <cp:lastModifiedBy>Johan Simonsen Abildgaard (JSS)</cp:lastModifiedBy>
  <cp:revision>501</cp:revision>
  <cp:lastPrinted>2019-09-20T11:19:10Z</cp:lastPrinted>
  <dcterms:created xsi:type="dcterms:W3CDTF">2019-04-23T08:35:23Z</dcterms:created>
  <dcterms:modified xsi:type="dcterms:W3CDTF">2020-09-01T10:13:27Z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